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78" r:id="rId2"/>
    <p:sldId id="257" r:id="rId3"/>
    <p:sldId id="277" r:id="rId4"/>
    <p:sldId id="258" r:id="rId5"/>
    <p:sldId id="259" r:id="rId6"/>
    <p:sldId id="279" r:id="rId7"/>
    <p:sldId id="264" r:id="rId8"/>
    <p:sldId id="303" r:id="rId9"/>
    <p:sldId id="262" r:id="rId10"/>
    <p:sldId id="302" r:id="rId11"/>
    <p:sldId id="280" r:id="rId12"/>
    <p:sldId id="263" r:id="rId13"/>
    <p:sldId id="265" r:id="rId14"/>
    <p:sldId id="288" r:id="rId15"/>
    <p:sldId id="289" r:id="rId16"/>
    <p:sldId id="290" r:id="rId17"/>
    <p:sldId id="291" r:id="rId18"/>
    <p:sldId id="292" r:id="rId19"/>
    <p:sldId id="296" r:id="rId20"/>
    <p:sldId id="297" r:id="rId21"/>
    <p:sldId id="293" r:id="rId22"/>
    <p:sldId id="295" r:id="rId23"/>
    <p:sldId id="300" r:id="rId24"/>
    <p:sldId id="301" r:id="rId25"/>
    <p:sldId id="282" r:id="rId26"/>
    <p:sldId id="276" r:id="rId27"/>
    <p:sldId id="30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70062"/>
    <a:srgbClr val="E66E34"/>
    <a:srgbClr val="2FAF39"/>
    <a:srgbClr val="2C6384"/>
    <a:srgbClr val="CD40BD"/>
    <a:srgbClr val="48735A"/>
    <a:srgbClr val="ED501F"/>
    <a:srgbClr val="CCC0B4"/>
    <a:srgbClr val="407CB6"/>
    <a:srgbClr val="8674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04" autoAdjust="0"/>
    <p:restoredTop sz="71168" autoAdjust="0"/>
  </p:normalViewPr>
  <p:slideViewPr>
    <p:cSldViewPr snapToGrid="0">
      <p:cViewPr varScale="1">
        <p:scale>
          <a:sx n="52" d="100"/>
          <a:sy n="52" d="100"/>
        </p:scale>
        <p:origin x="124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60DD17-B47F-465E-9024-EBC450DD3D14}" type="datetimeFigureOut">
              <a:rPr lang="en-GB" smtClean="0"/>
              <a:t>01/05/2026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DF2C2F-28A2-40C9-ABAD-238F203E971E}" type="slidenum">
              <a:rPr lang="en-GB" smtClean="0"/>
              <a:t>‹#›</a:t>
            </a:fld>
            <a:endParaRPr lang="en-GB"/>
          </a:p>
        </p:txBody>
      </p:sp>
    </p:spTree>
    <p:extLst>
      <p:ext uri="{BB962C8B-B14F-4D97-AF65-F5344CB8AC3E}">
        <p14:creationId xmlns:p14="http://schemas.microsoft.com/office/powerpoint/2010/main" val="36616329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BDF2C2F-28A2-40C9-ABAD-238F203E971E}" type="slidenum">
              <a:rPr lang="en-GB" smtClean="0"/>
              <a:t>1</a:t>
            </a:fld>
            <a:endParaRPr lang="en-GB"/>
          </a:p>
        </p:txBody>
      </p:sp>
    </p:spTree>
    <p:extLst>
      <p:ext uri="{BB962C8B-B14F-4D97-AF65-F5344CB8AC3E}">
        <p14:creationId xmlns:p14="http://schemas.microsoft.com/office/powerpoint/2010/main" val="24066578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3D0CE7-BC16-6906-E530-5B1343C90E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809FA6-0CC3-FA84-3E29-5D0EF6092C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6FF565-9EA8-80E1-ACCB-7622788C329F}"/>
              </a:ext>
            </a:extLst>
          </p:cNvPr>
          <p:cNvSpPr>
            <a:spLocks noGrp="1"/>
          </p:cNvSpPr>
          <p:nvPr>
            <p:ph type="body" idx="1"/>
          </p:nvPr>
        </p:nvSpPr>
        <p:spPr/>
        <p:txBody>
          <a:bodyPr/>
          <a:lstStyle/>
          <a:p>
            <a:r>
              <a:rPr lang="en-US" dirty="0"/>
              <a:t>Social media is increasingly being used as a search engine, and social media posts can show up in search engine results. So incorporate key terms into your social media content to get on the radar of your target audiences.</a:t>
            </a:r>
          </a:p>
          <a:p>
            <a:endParaRPr lang="en-US" dirty="0"/>
          </a:p>
          <a:p>
            <a:r>
              <a:rPr lang="en-US" dirty="0"/>
              <a:t>The Instagram screenshot on this slide features Fife Folk Museum in the top right. The Facebook screenshot showcases the activities available at Perth Art Gallery, with text which outlines who the activity is for, and that it’s free to access.</a:t>
            </a:r>
            <a:endParaRPr lang="en-GB" dirty="0"/>
          </a:p>
        </p:txBody>
      </p:sp>
      <p:sp>
        <p:nvSpPr>
          <p:cNvPr id="4" name="Slide Number Placeholder 3">
            <a:extLst>
              <a:ext uri="{FF2B5EF4-FFF2-40B4-BE49-F238E27FC236}">
                <a16:creationId xmlns:a16="http://schemas.microsoft.com/office/drawing/2014/main" id="{43773360-6ECD-F061-3F5F-0A7ACEAC5D43}"/>
              </a:ext>
            </a:extLst>
          </p:cNvPr>
          <p:cNvSpPr>
            <a:spLocks noGrp="1"/>
          </p:cNvSpPr>
          <p:nvPr>
            <p:ph type="sldNum" sz="quarter" idx="5"/>
          </p:nvPr>
        </p:nvSpPr>
        <p:spPr/>
        <p:txBody>
          <a:bodyPr/>
          <a:lstStyle/>
          <a:p>
            <a:fld id="{ABDF2C2F-28A2-40C9-ABAD-238F203E971E}" type="slidenum">
              <a:rPr lang="en-GB" smtClean="0"/>
              <a:t>10</a:t>
            </a:fld>
            <a:endParaRPr lang="en-GB"/>
          </a:p>
        </p:txBody>
      </p:sp>
    </p:spTree>
    <p:extLst>
      <p:ext uri="{BB962C8B-B14F-4D97-AF65-F5344CB8AC3E}">
        <p14:creationId xmlns:p14="http://schemas.microsoft.com/office/powerpoint/2010/main" val="40284698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you’ve identified your marketing goals and gained an understanding of your audiences, you can create compelling content for them.</a:t>
            </a:r>
            <a:endParaRPr lang="en-GB" dirty="0"/>
          </a:p>
        </p:txBody>
      </p:sp>
      <p:sp>
        <p:nvSpPr>
          <p:cNvPr id="4" name="Slide Number Placeholder 3"/>
          <p:cNvSpPr>
            <a:spLocks noGrp="1"/>
          </p:cNvSpPr>
          <p:nvPr>
            <p:ph type="sldNum" sz="quarter" idx="5"/>
          </p:nvPr>
        </p:nvSpPr>
        <p:spPr/>
        <p:txBody>
          <a:bodyPr/>
          <a:lstStyle/>
          <a:p>
            <a:fld id="{ABDF2C2F-28A2-40C9-ABAD-238F203E971E}" type="slidenum">
              <a:rPr lang="en-GB" smtClean="0"/>
              <a:t>11</a:t>
            </a:fld>
            <a:endParaRPr lang="en-GB"/>
          </a:p>
        </p:txBody>
      </p:sp>
    </p:spTree>
    <p:extLst>
      <p:ext uri="{BB962C8B-B14F-4D97-AF65-F5344CB8AC3E}">
        <p14:creationId xmlns:p14="http://schemas.microsoft.com/office/powerpoint/2010/main" val="35216825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Lato" panose="020F0502020204030203" pitchFamily="34" charset="0"/>
                <a:cs typeface="Lato" panose="020F0502020204030203" pitchFamily="34" charset="0"/>
              </a:rPr>
              <a:t>Possible skills: Are you a good photographer? Are you funny? Do you build strong connections with visitors? Do you follow social media trends? Are you a good storyteller? Are you comfortable in front of a camera? Do you have an area of expertise? This goes back to that idea of chatting with your colleagues to find opportunities for their work to align with your marketing goals.</a:t>
            </a:r>
          </a:p>
          <a:p>
            <a:endParaRPr lang="en-GB" dirty="0"/>
          </a:p>
        </p:txBody>
      </p:sp>
      <p:sp>
        <p:nvSpPr>
          <p:cNvPr id="4" name="Slide Number Placeholder 3"/>
          <p:cNvSpPr>
            <a:spLocks noGrp="1"/>
          </p:cNvSpPr>
          <p:nvPr>
            <p:ph type="sldNum" sz="quarter" idx="5"/>
          </p:nvPr>
        </p:nvSpPr>
        <p:spPr/>
        <p:txBody>
          <a:bodyPr/>
          <a:lstStyle/>
          <a:p>
            <a:fld id="{ABDF2C2F-28A2-40C9-ABAD-238F203E971E}" type="slidenum">
              <a:rPr lang="en-GB" smtClean="0"/>
              <a:t>12</a:t>
            </a:fld>
            <a:endParaRPr lang="en-GB"/>
          </a:p>
        </p:txBody>
      </p:sp>
    </p:spTree>
    <p:extLst>
      <p:ext uri="{BB962C8B-B14F-4D97-AF65-F5344CB8AC3E}">
        <p14:creationId xmlns:p14="http://schemas.microsoft.com/office/powerpoint/2010/main" val="9129381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Lato" panose="020F0502020204030203" pitchFamily="34" charset="0"/>
                <a:cs typeface="Lato" panose="020F0502020204030203" pitchFamily="34" charset="0"/>
              </a:rPr>
              <a:t>When creating content, first impressions count! This is why it’s so important to translate your values and mission into a distinct personality, voice, and visual identity. If a potential visitor is scrolling quickly through your social media, this may be your </a:t>
            </a:r>
            <a:r>
              <a:rPr lang="en-US" sz="1200" u="sng" dirty="0">
                <a:latin typeface="Lato" panose="020F0502020204030203" pitchFamily="34" charset="0"/>
                <a:cs typeface="Lato" panose="020F0502020204030203" pitchFamily="34" charset="0"/>
              </a:rPr>
              <a:t>one</a:t>
            </a:r>
            <a:r>
              <a:rPr lang="en-US" sz="1200" dirty="0">
                <a:latin typeface="Lato" panose="020F0502020204030203" pitchFamily="34" charset="0"/>
                <a:cs typeface="Lato" panose="020F0502020204030203" pitchFamily="34" charset="0"/>
              </a:rPr>
              <a:t> opportunity to convince them to visit – so it needs to do a good job of promoting the vibe of your venue.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Lato" panose="020F0502020204030203" pitchFamily="34" charset="0"/>
                <a:cs typeface="Lato" panose="020F0502020204030203" pitchFamily="34" charset="0"/>
              </a:rPr>
              <a:t>The next few slides all feature screenshots of museum Instagram accounts. Note how each museum posts content that effectively communicates their overall atmosphere.</a:t>
            </a:r>
          </a:p>
        </p:txBody>
      </p:sp>
      <p:sp>
        <p:nvSpPr>
          <p:cNvPr id="4" name="Slide Number Placeholder 3"/>
          <p:cNvSpPr>
            <a:spLocks noGrp="1"/>
          </p:cNvSpPr>
          <p:nvPr>
            <p:ph type="sldNum" sz="quarter" idx="5"/>
          </p:nvPr>
        </p:nvSpPr>
        <p:spPr/>
        <p:txBody>
          <a:bodyPr/>
          <a:lstStyle/>
          <a:p>
            <a:fld id="{ABDF2C2F-28A2-40C9-ABAD-238F203E971E}" type="slidenum">
              <a:rPr lang="en-GB" smtClean="0"/>
              <a:t>13</a:t>
            </a:fld>
            <a:endParaRPr lang="en-GB"/>
          </a:p>
        </p:txBody>
      </p:sp>
    </p:spTree>
    <p:extLst>
      <p:ext uri="{BB962C8B-B14F-4D97-AF65-F5344CB8AC3E}">
        <p14:creationId xmlns:p14="http://schemas.microsoft.com/office/powerpoint/2010/main" val="34446695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Your aim is to get people to stop in their tracks – so take up plenty of space on the news feed, and use eye-catching visuals! Bright </a:t>
            </a:r>
            <a:r>
              <a:rPr lang="en-US" dirty="0" err="1"/>
              <a:t>colours</a:t>
            </a:r>
            <a:r>
              <a:rPr lang="en-US" dirty="0"/>
              <a:t>, intriguing details, and posts that feature people having fun. Showcase your surroundings, like in this example from Shetland Museum and Archives. Their post also does a great job of incorporating collections photography.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gets </a:t>
            </a:r>
            <a:r>
              <a:rPr lang="en-US" u="sng" dirty="0"/>
              <a:t>you</a:t>
            </a:r>
            <a:r>
              <a:rPr lang="en-US" dirty="0"/>
              <a:t> to stop scrolling when you’re browsing social media?</a:t>
            </a:r>
            <a:endParaRPr lang="en-GB" dirty="0"/>
          </a:p>
          <a:p>
            <a:endParaRPr lang="en-GB" dirty="0"/>
          </a:p>
        </p:txBody>
      </p:sp>
      <p:sp>
        <p:nvSpPr>
          <p:cNvPr id="4" name="Slide Number Placeholder 3"/>
          <p:cNvSpPr>
            <a:spLocks noGrp="1"/>
          </p:cNvSpPr>
          <p:nvPr>
            <p:ph type="sldNum" sz="quarter" idx="5"/>
          </p:nvPr>
        </p:nvSpPr>
        <p:spPr/>
        <p:txBody>
          <a:bodyPr/>
          <a:lstStyle/>
          <a:p>
            <a:fld id="{ABDF2C2F-28A2-40C9-ABAD-238F203E971E}" type="slidenum">
              <a:rPr lang="en-GB" smtClean="0"/>
              <a:t>19</a:t>
            </a:fld>
            <a:endParaRPr lang="en-GB"/>
          </a:p>
        </p:txBody>
      </p:sp>
    </p:spTree>
    <p:extLst>
      <p:ext uri="{BB962C8B-B14F-4D97-AF65-F5344CB8AC3E}">
        <p14:creationId xmlns:p14="http://schemas.microsoft.com/office/powerpoint/2010/main" val="38842793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76CC8-6671-526A-8318-44794100AD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0B1B2D-5CB7-DBAE-92D9-715A79423C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EC1C90-6EAD-399A-1AA1-B70F9614817D}"/>
              </a:ext>
            </a:extLst>
          </p:cNvPr>
          <p:cNvSpPr>
            <a:spLocks noGrp="1"/>
          </p:cNvSpPr>
          <p:nvPr>
            <p:ph type="body" idx="1"/>
          </p:nvPr>
        </p:nvSpPr>
        <p:spPr/>
        <p:txBody>
          <a:bodyPr/>
          <a:lstStyle/>
          <a:p>
            <a:r>
              <a:rPr lang="en-US" dirty="0"/>
              <a:t>You want to portray your museum as a fun, vibrant, and successful space. Feature familiar faces and popular local figures. </a:t>
            </a:r>
          </a:p>
          <a:p>
            <a:endParaRPr lang="en-US" dirty="0"/>
          </a:p>
          <a:p>
            <a:r>
              <a:rPr lang="en-US" dirty="0"/>
              <a:t>Note how the photos above make use of light and contrast to create eye-catching images.</a:t>
            </a:r>
          </a:p>
          <a:p>
            <a:endParaRPr lang="en-US" dirty="0"/>
          </a:p>
          <a:p>
            <a:r>
              <a:rPr lang="en-US" dirty="0"/>
              <a:t>Make your content work harder by adding calls-to-action to posts that you think will be popular.</a:t>
            </a:r>
          </a:p>
        </p:txBody>
      </p:sp>
      <p:sp>
        <p:nvSpPr>
          <p:cNvPr id="4" name="Slide Number Placeholder 3">
            <a:extLst>
              <a:ext uri="{FF2B5EF4-FFF2-40B4-BE49-F238E27FC236}">
                <a16:creationId xmlns:a16="http://schemas.microsoft.com/office/drawing/2014/main" id="{513BCC4F-D373-AED7-5021-3FCDD26A40AE}"/>
              </a:ext>
            </a:extLst>
          </p:cNvPr>
          <p:cNvSpPr>
            <a:spLocks noGrp="1"/>
          </p:cNvSpPr>
          <p:nvPr>
            <p:ph type="sldNum" sz="quarter" idx="5"/>
          </p:nvPr>
        </p:nvSpPr>
        <p:spPr/>
        <p:txBody>
          <a:bodyPr/>
          <a:lstStyle/>
          <a:p>
            <a:fld id="{ABDF2C2F-28A2-40C9-ABAD-238F203E971E}" type="slidenum">
              <a:rPr lang="en-GB" smtClean="0"/>
              <a:t>20</a:t>
            </a:fld>
            <a:endParaRPr lang="en-GB"/>
          </a:p>
        </p:txBody>
      </p:sp>
    </p:spTree>
    <p:extLst>
      <p:ext uri="{BB962C8B-B14F-4D97-AF65-F5344CB8AC3E}">
        <p14:creationId xmlns:p14="http://schemas.microsoft.com/office/powerpoint/2010/main" val="29924115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BDF2C2F-28A2-40C9-ABAD-238F203E971E}" type="slidenum">
              <a:rPr lang="en-GB" smtClean="0"/>
              <a:t>21</a:t>
            </a:fld>
            <a:endParaRPr lang="en-GB"/>
          </a:p>
        </p:txBody>
      </p:sp>
    </p:spTree>
    <p:extLst>
      <p:ext uri="{BB962C8B-B14F-4D97-AF65-F5344CB8AC3E}">
        <p14:creationId xmlns:p14="http://schemas.microsoft.com/office/powerpoint/2010/main" val="19775300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images on this slide are great as standalone posts – with the added benefit of a call-to-action. This can be a good way to promote events - the more people you reach, the greater your chance of getting on the radar of potential attendees.</a:t>
            </a:r>
          </a:p>
          <a:p>
            <a:endParaRPr lang="en-US" dirty="0"/>
          </a:p>
          <a:p>
            <a:r>
              <a:rPr lang="en-US" dirty="0"/>
              <a:t>I’m noticing museums using AI images to promote events – please be really careful with this, as you don’t want to set unrealistic expectations for your audiences.</a:t>
            </a:r>
            <a:endParaRPr lang="en-GB" dirty="0"/>
          </a:p>
        </p:txBody>
      </p:sp>
      <p:sp>
        <p:nvSpPr>
          <p:cNvPr id="4" name="Slide Number Placeholder 3"/>
          <p:cNvSpPr>
            <a:spLocks noGrp="1"/>
          </p:cNvSpPr>
          <p:nvPr>
            <p:ph type="sldNum" sz="quarter" idx="5"/>
          </p:nvPr>
        </p:nvSpPr>
        <p:spPr/>
        <p:txBody>
          <a:bodyPr/>
          <a:lstStyle/>
          <a:p>
            <a:fld id="{ABDF2C2F-28A2-40C9-ABAD-238F203E971E}" type="slidenum">
              <a:rPr lang="en-GB" smtClean="0"/>
              <a:t>22</a:t>
            </a:fld>
            <a:endParaRPr lang="en-GB"/>
          </a:p>
        </p:txBody>
      </p:sp>
    </p:spTree>
    <p:extLst>
      <p:ext uri="{BB962C8B-B14F-4D97-AF65-F5344CB8AC3E}">
        <p14:creationId xmlns:p14="http://schemas.microsoft.com/office/powerpoint/2010/main" val="13877000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CEC30-FF08-A2FE-2765-8766E9126F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05CC1C-065B-6D90-7EC6-4EACF2D5F9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3F69B1-A81A-3E9C-4425-EA469348803A}"/>
              </a:ext>
            </a:extLst>
          </p:cNvPr>
          <p:cNvSpPr>
            <a:spLocks noGrp="1"/>
          </p:cNvSpPr>
          <p:nvPr>
            <p:ph type="body" idx="1"/>
          </p:nvPr>
        </p:nvSpPr>
        <p:spPr/>
        <p:txBody>
          <a:bodyPr/>
          <a:lstStyle/>
          <a:p>
            <a:r>
              <a:rPr lang="en-US" dirty="0"/>
              <a:t>Social media algorithms tend to reward video content. </a:t>
            </a:r>
          </a:p>
          <a:p>
            <a:endParaRPr lang="en-US" dirty="0"/>
          </a:p>
          <a:p>
            <a:r>
              <a:rPr lang="en-US" dirty="0"/>
              <a:t>When creating video content, aim to showcase authentic enthusiasm and find ways to connect with your community. You can save time by filming work you’re already doing. </a:t>
            </a:r>
          </a:p>
          <a:p>
            <a:endParaRPr lang="en-US" dirty="0"/>
          </a:p>
          <a:p>
            <a:r>
              <a:rPr lang="en-US" dirty="0"/>
              <a:t>Note the use of captions in these videos – many people will scroll through social media without the sound on, so captions are essential. If you’re creating Reels for Instagram, Meta’s official ‘Edits’ app has the option to auto-generate captions.</a:t>
            </a:r>
          </a:p>
          <a:p>
            <a:endParaRPr lang="en-US" dirty="0"/>
          </a:p>
          <a:p>
            <a:r>
              <a:rPr lang="en-US" dirty="0"/>
              <a:t>Always get straight to the point with social media videos: attention spans are short, and the first 2 seconds of a video needs to effectively set the tone.</a:t>
            </a:r>
            <a:endParaRPr lang="en-GB" dirty="0"/>
          </a:p>
        </p:txBody>
      </p:sp>
      <p:sp>
        <p:nvSpPr>
          <p:cNvPr id="4" name="Slide Number Placeholder 3">
            <a:extLst>
              <a:ext uri="{FF2B5EF4-FFF2-40B4-BE49-F238E27FC236}">
                <a16:creationId xmlns:a16="http://schemas.microsoft.com/office/drawing/2014/main" id="{1C152E57-2938-62FD-B6D9-B35EAB682E68}"/>
              </a:ext>
            </a:extLst>
          </p:cNvPr>
          <p:cNvSpPr>
            <a:spLocks noGrp="1"/>
          </p:cNvSpPr>
          <p:nvPr>
            <p:ph type="sldNum" sz="quarter" idx="5"/>
          </p:nvPr>
        </p:nvSpPr>
        <p:spPr/>
        <p:txBody>
          <a:bodyPr/>
          <a:lstStyle/>
          <a:p>
            <a:fld id="{ABDF2C2F-28A2-40C9-ABAD-238F203E971E}" type="slidenum">
              <a:rPr lang="en-GB" smtClean="0"/>
              <a:t>23</a:t>
            </a:fld>
            <a:endParaRPr lang="en-GB"/>
          </a:p>
        </p:txBody>
      </p:sp>
    </p:spTree>
    <p:extLst>
      <p:ext uri="{BB962C8B-B14F-4D97-AF65-F5344CB8AC3E}">
        <p14:creationId xmlns:p14="http://schemas.microsoft.com/office/powerpoint/2010/main" val="31212427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99AB19-C561-8B55-A61D-D7652C3751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FDB8CA-6E96-6BDD-4D59-7EE28C00E5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AEDA6F-C80F-47ED-2A37-A24753751F7B}"/>
              </a:ext>
            </a:extLst>
          </p:cNvPr>
          <p:cNvSpPr>
            <a:spLocks noGrp="1"/>
          </p:cNvSpPr>
          <p:nvPr>
            <p:ph type="body" idx="1"/>
          </p:nvPr>
        </p:nvSpPr>
        <p:spPr/>
        <p:txBody>
          <a:bodyPr/>
          <a:lstStyle/>
          <a:p>
            <a:r>
              <a:rPr lang="en-US" dirty="0"/>
              <a:t>Influencers can unlock access to massive audiences. This can be a paid promotion featuring an influencer whose work intersects with yours, or a chance interaction with an influencer who is inspired by your museum.</a:t>
            </a:r>
          </a:p>
          <a:p>
            <a:endParaRPr lang="en-US" dirty="0"/>
          </a:p>
          <a:p>
            <a:r>
              <a:rPr lang="en-US" dirty="0"/>
              <a:t>We have a Knowledge Exchange on how you can work with influencers: https://www.museumsgalleriesscotland.org.uk/advice-article/knowledge-exchange-working-with-influencers/</a:t>
            </a:r>
          </a:p>
          <a:p>
            <a:endParaRPr lang="en-US" dirty="0"/>
          </a:p>
          <a:p>
            <a:r>
              <a:rPr lang="en-US" dirty="0"/>
              <a:t>Monitor your mentions regularly, as you never know when a piece of third-party content featuring your museum might take off! If this happens, aim to engage positively with the content.</a:t>
            </a:r>
          </a:p>
        </p:txBody>
      </p:sp>
      <p:sp>
        <p:nvSpPr>
          <p:cNvPr id="4" name="Slide Number Placeholder 3">
            <a:extLst>
              <a:ext uri="{FF2B5EF4-FFF2-40B4-BE49-F238E27FC236}">
                <a16:creationId xmlns:a16="http://schemas.microsoft.com/office/drawing/2014/main" id="{AA7D1E33-9875-4A98-D135-767921265814}"/>
              </a:ext>
            </a:extLst>
          </p:cNvPr>
          <p:cNvSpPr>
            <a:spLocks noGrp="1"/>
          </p:cNvSpPr>
          <p:nvPr>
            <p:ph type="sldNum" sz="quarter" idx="5"/>
          </p:nvPr>
        </p:nvSpPr>
        <p:spPr/>
        <p:txBody>
          <a:bodyPr/>
          <a:lstStyle/>
          <a:p>
            <a:fld id="{ABDF2C2F-28A2-40C9-ABAD-238F203E971E}" type="slidenum">
              <a:rPr lang="en-GB" smtClean="0"/>
              <a:t>24</a:t>
            </a:fld>
            <a:endParaRPr lang="en-GB"/>
          </a:p>
        </p:txBody>
      </p:sp>
    </p:spTree>
    <p:extLst>
      <p:ext uri="{BB962C8B-B14F-4D97-AF65-F5344CB8AC3E}">
        <p14:creationId xmlns:p14="http://schemas.microsoft.com/office/powerpoint/2010/main" val="4025280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presentation starts with the principles that underpin success on social media, followed by some real-world examples from Scottish museums.</a:t>
            </a:r>
          </a:p>
        </p:txBody>
      </p:sp>
      <p:sp>
        <p:nvSpPr>
          <p:cNvPr id="4" name="Slide Number Placeholder 3"/>
          <p:cNvSpPr>
            <a:spLocks noGrp="1"/>
          </p:cNvSpPr>
          <p:nvPr>
            <p:ph type="sldNum" sz="quarter" idx="5"/>
          </p:nvPr>
        </p:nvSpPr>
        <p:spPr/>
        <p:txBody>
          <a:bodyPr/>
          <a:lstStyle/>
          <a:p>
            <a:fld id="{ABDF2C2F-28A2-40C9-ABAD-238F203E971E}" type="slidenum">
              <a:rPr lang="en-GB" smtClean="0"/>
              <a:t>2</a:t>
            </a:fld>
            <a:endParaRPr lang="en-GB"/>
          </a:p>
        </p:txBody>
      </p:sp>
    </p:spTree>
    <p:extLst>
      <p:ext uri="{BB962C8B-B14F-4D97-AF65-F5344CB8AC3E}">
        <p14:creationId xmlns:p14="http://schemas.microsoft.com/office/powerpoint/2010/main" val="25686431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Carve out some time for r</a:t>
            </a:r>
            <a:r>
              <a:rPr lang="en-US" dirty="0" err="1"/>
              <a:t>egular</a:t>
            </a:r>
            <a:r>
              <a:rPr lang="en-US" dirty="0"/>
              <a:t> reflection on your social media performance (every 1 or 2 months, or at the end of a project). We have more information on evaluations in our Social Media Toolkit.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If something isn’t working – can it be tweaked, or should it be scrapped? Is it just not right for this channel – will it work better on a different channel, or off social media entirely? </a:t>
            </a:r>
          </a:p>
          <a:p>
            <a:endParaRPr lang="en-US" dirty="0"/>
          </a:p>
          <a:p>
            <a:r>
              <a:rPr lang="en-US" dirty="0"/>
              <a:t>Aim for steady, sustained engagement (quality experience) on social media.</a:t>
            </a:r>
          </a:p>
          <a:p>
            <a:endParaRPr lang="en-US" dirty="0"/>
          </a:p>
          <a:p>
            <a:r>
              <a:rPr lang="en-US" dirty="0"/>
              <a:t>What sort of growth are you aiming for? (if your focus is on your local community, that’s going to look very different to a museum chasing viral success)</a:t>
            </a:r>
          </a:p>
          <a:p>
            <a:endParaRPr lang="en-US" dirty="0"/>
          </a:p>
          <a:p>
            <a:r>
              <a:rPr lang="en-US" dirty="0"/>
              <a:t>Calculate your averages. (e.g. average reach per post, average engagement rate per post). This will give more reliable data than month-by-month calculations.</a:t>
            </a:r>
          </a:p>
          <a:p>
            <a:endParaRPr lang="en-US" dirty="0"/>
          </a:p>
          <a:p>
            <a:r>
              <a:rPr lang="en-US" dirty="0"/>
              <a:t>How are you comparing to other attractions in your area, or museums with a similar size/budget/remit? Is there anything you can learn from them?</a:t>
            </a:r>
          </a:p>
          <a:p>
            <a:endParaRPr lang="en-US" dirty="0"/>
          </a:p>
          <a:p>
            <a:r>
              <a:rPr lang="en-US" dirty="0"/>
              <a:t>How did your visitors and event attendees find out about you? (collecting this information will help you measure the impact of your social media)</a:t>
            </a:r>
          </a:p>
          <a:p>
            <a:endParaRPr lang="en-GB" dirty="0"/>
          </a:p>
        </p:txBody>
      </p:sp>
      <p:sp>
        <p:nvSpPr>
          <p:cNvPr id="4" name="Slide Number Placeholder 3"/>
          <p:cNvSpPr>
            <a:spLocks noGrp="1"/>
          </p:cNvSpPr>
          <p:nvPr>
            <p:ph type="sldNum" sz="quarter" idx="5"/>
          </p:nvPr>
        </p:nvSpPr>
        <p:spPr/>
        <p:txBody>
          <a:bodyPr/>
          <a:lstStyle/>
          <a:p>
            <a:fld id="{ABDF2C2F-28A2-40C9-ABAD-238F203E971E}" type="slidenum">
              <a:rPr lang="en-GB" smtClean="0"/>
              <a:t>26</a:t>
            </a:fld>
            <a:endParaRPr lang="en-GB"/>
          </a:p>
        </p:txBody>
      </p:sp>
    </p:spTree>
    <p:extLst>
      <p:ext uri="{BB962C8B-B14F-4D97-AF65-F5344CB8AC3E}">
        <p14:creationId xmlns:p14="http://schemas.microsoft.com/office/powerpoint/2010/main" val="42872660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836BF-8DEA-F3DE-CBF0-42DD36A2B2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F29201-7B4C-6FF3-4983-26EA58B1B2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B6B1A2-AF36-8800-F5B3-468B786F951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139E1CE-A170-BD57-00A6-6C5F61989274}"/>
              </a:ext>
            </a:extLst>
          </p:cNvPr>
          <p:cNvSpPr>
            <a:spLocks noGrp="1"/>
          </p:cNvSpPr>
          <p:nvPr>
            <p:ph type="sldNum" sz="quarter" idx="5"/>
          </p:nvPr>
        </p:nvSpPr>
        <p:spPr/>
        <p:txBody>
          <a:bodyPr/>
          <a:lstStyle/>
          <a:p>
            <a:fld id="{ABDF2C2F-28A2-40C9-ABAD-238F203E971E}" type="slidenum">
              <a:rPr lang="en-GB" smtClean="0"/>
              <a:t>27</a:t>
            </a:fld>
            <a:endParaRPr lang="en-GB"/>
          </a:p>
        </p:txBody>
      </p:sp>
    </p:spTree>
    <p:extLst>
      <p:ext uri="{BB962C8B-B14F-4D97-AF65-F5344CB8AC3E}">
        <p14:creationId xmlns:p14="http://schemas.microsoft.com/office/powerpoint/2010/main" val="36790335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ABDF2C2F-28A2-40C9-ABAD-238F203E971E}" type="slidenum">
              <a:rPr lang="en-GB" smtClean="0"/>
              <a:t>3</a:t>
            </a:fld>
            <a:endParaRPr lang="en-GB"/>
          </a:p>
        </p:txBody>
      </p:sp>
    </p:spTree>
    <p:extLst>
      <p:ext uri="{BB962C8B-B14F-4D97-AF65-F5344CB8AC3E}">
        <p14:creationId xmlns:p14="http://schemas.microsoft.com/office/powerpoint/2010/main" val="3881039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Lato" panose="020F0502020204030203" pitchFamily="34" charset="0"/>
                <a:cs typeface="Lato" panose="020F0502020204030203" pitchFamily="34" charset="0"/>
              </a:rPr>
              <a:t>Your social media presence exists to serve your </a:t>
            </a:r>
            <a:r>
              <a:rPr lang="en-US" sz="1200" dirty="0" err="1">
                <a:latin typeface="Lato" panose="020F0502020204030203" pitchFamily="34" charset="0"/>
                <a:cs typeface="Lato" panose="020F0502020204030203" pitchFamily="34" charset="0"/>
              </a:rPr>
              <a:t>organisational</a:t>
            </a:r>
            <a:r>
              <a:rPr lang="en-US" sz="1200" dirty="0">
                <a:latin typeface="Lato" panose="020F0502020204030203" pitchFamily="34" charset="0"/>
                <a:cs typeface="Lato" panose="020F0502020204030203" pitchFamily="34" charset="0"/>
              </a:rPr>
              <a:t> objectives. You only have limited time and manpower to devote to social media, so you need to work smart and identify your priorities. </a:t>
            </a:r>
          </a:p>
          <a:p>
            <a:endParaRPr lang="en-US" sz="1200" kern="1200" dirty="0">
              <a:solidFill>
                <a:schemeClr val="tx1"/>
              </a:solidFill>
              <a:effectLst/>
              <a:latin typeface="Lato" panose="020F0502020204030203" pitchFamily="34" charset="0"/>
              <a:ea typeface="+mn-ea"/>
              <a:cs typeface="Lato" panose="020F0502020204030203" pitchFamily="34" charset="0"/>
            </a:endParaRPr>
          </a:p>
          <a:p>
            <a:r>
              <a:rPr lang="en-GB" sz="1200" kern="1200" dirty="0">
                <a:solidFill>
                  <a:schemeClr val="tx1"/>
                </a:solidFill>
                <a:effectLst/>
                <a:latin typeface="+mn-lt"/>
                <a:ea typeface="+mn-ea"/>
                <a:cs typeface="+mn-cs"/>
              </a:rPr>
              <a:t>A successful social media strategy starts with your organisation’s overall marketing plan. A lot of the big decisions about your social media presence should be made at this level. This plan should set out your goals as an organisation, profile your key target audiences, and outline how you can achieve your goals by reaching these key audiences. Your plan should summarise your mission and values, as this will shape the distinct visuals, personality, and messaging of your marketing and communications. Having this marketing plan in place will ensure that your social media is serving a purpose.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Social media is a versatile tool that can be used to support a wide range of marketing goals. But each platform has unique audiences and different strengths and weaknesses. What works on one platform may not work on another – and not everything is right for social media. It should be used alongside other tools such as your website, mailing lists, media coverage, print materials, and advertising.</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Details about the strengths and weaknesses of different platforms can be found in the social media toolkit on the MGS website: https://www.museumsgalleriesscotland.org.uk/advice-article/social-media-toolkit/</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Lato" panose="020F0502020204030203" pitchFamily="34" charset="0"/>
                <a:cs typeface="Lato" panose="020F0502020204030203" pitchFamily="34" charset="0"/>
              </a:rPr>
              <a:t>No matter your strategy, certain principles always apply</a:t>
            </a:r>
            <a:r>
              <a:rPr lang="en-GB" sz="1200" dirty="0">
                <a:latin typeface="Lato" panose="020F0502020204030203" pitchFamily="34" charset="0"/>
                <a:cs typeface="Lato" panose="020F0502020204030203" pitchFamily="34" charset="0"/>
              </a:rPr>
              <a:t>. Focus on consistency (e.g. </a:t>
            </a:r>
            <a:r>
              <a:rPr lang="en-GB" sz="1200" kern="1200" dirty="0">
                <a:solidFill>
                  <a:schemeClr val="tx1"/>
                </a:solidFill>
                <a:effectLst/>
                <a:latin typeface="+mn-lt"/>
                <a:ea typeface="+mn-ea"/>
                <a:cs typeface="+mn-cs"/>
              </a:rPr>
              <a:t>: tone, posting schedule, image quality, messaging)</a:t>
            </a:r>
            <a:r>
              <a:rPr lang="en-GB" sz="1200" kern="1200" dirty="0">
                <a:solidFill>
                  <a:schemeClr val="tx1"/>
                </a:solidFill>
                <a:effectLst/>
                <a:latin typeface="Lato" panose="020F0502020204030203" pitchFamily="34" charset="0"/>
                <a:ea typeface="+mn-ea"/>
                <a:cs typeface="Lato" panose="020F0502020204030203" pitchFamily="34" charset="0"/>
              </a:rPr>
              <a:t>,</a:t>
            </a:r>
            <a:r>
              <a:rPr lang="en-GB" sz="1200" dirty="0">
                <a:latin typeface="Lato" panose="020F0502020204030203" pitchFamily="34" charset="0"/>
                <a:cs typeface="Lato" panose="020F0502020204030203" pitchFamily="34" charset="0"/>
              </a:rPr>
              <a:t> get the basics right (e.g. </a:t>
            </a:r>
            <a:r>
              <a:rPr lang="en-GB" sz="1200" kern="1200" dirty="0">
                <a:solidFill>
                  <a:schemeClr val="tx1"/>
                </a:solidFill>
                <a:effectLst/>
                <a:latin typeface="+mn-lt"/>
                <a:ea typeface="+mn-ea"/>
                <a:cs typeface="+mn-cs"/>
              </a:rPr>
              <a:t>up-to-date information, regular monitoring, clear profile pictures and cover images)</a:t>
            </a:r>
            <a:r>
              <a:rPr lang="en-GB" sz="1200" dirty="0">
                <a:latin typeface="Lato" panose="020F0502020204030203" pitchFamily="34" charset="0"/>
                <a:cs typeface="Lato" panose="020F0502020204030203" pitchFamily="34" charset="0"/>
              </a:rPr>
              <a:t>, and balance quality with quantity. Be responsive – engage with comments and messages.</a:t>
            </a:r>
          </a:p>
        </p:txBody>
      </p:sp>
      <p:sp>
        <p:nvSpPr>
          <p:cNvPr id="4" name="Slide Number Placeholder 3"/>
          <p:cNvSpPr>
            <a:spLocks noGrp="1"/>
          </p:cNvSpPr>
          <p:nvPr>
            <p:ph type="sldNum" sz="quarter" idx="5"/>
          </p:nvPr>
        </p:nvSpPr>
        <p:spPr/>
        <p:txBody>
          <a:bodyPr/>
          <a:lstStyle/>
          <a:p>
            <a:fld id="{ABDF2C2F-28A2-40C9-ABAD-238F203E971E}" type="slidenum">
              <a:rPr lang="en-GB" smtClean="0"/>
              <a:t>4</a:t>
            </a:fld>
            <a:endParaRPr lang="en-GB"/>
          </a:p>
        </p:txBody>
      </p:sp>
    </p:spTree>
    <p:extLst>
      <p:ext uri="{BB962C8B-B14F-4D97-AF65-F5344CB8AC3E}">
        <p14:creationId xmlns:p14="http://schemas.microsoft.com/office/powerpoint/2010/main" val="1816630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challenge is to translate your marketing goals into compelling social media content.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Lato" panose="020F0502020204030203" pitchFamily="34" charset="0"/>
                <a:cs typeface="Lato" panose="020F0502020204030203" pitchFamily="34" charset="0"/>
              </a:rPr>
              <a:t>All your actions on social media should be goal-oriented - but not everything should be a hard sell.</a:t>
            </a:r>
            <a:r>
              <a:rPr lang="en-US" sz="1200" dirty="0">
                <a:latin typeface="Lato" panose="020F0502020204030203" pitchFamily="34" charset="0"/>
                <a:cs typeface="Lato" panose="020F0502020204030203" pitchFamily="34" charset="0"/>
              </a:rPr>
              <a:t> By this, I mean that y</a:t>
            </a:r>
            <a:r>
              <a:rPr lang="en-US" dirty="0"/>
              <a:t>our content should include a mix of concrete calls-to-action (e.g. visit our museum, sign up for this event, read our blog article) and more subtle content that still fulfils your objectives (e.g. a nice view of the museum on a sunny day, or a picture of visitors having a fun time).</a:t>
            </a:r>
            <a:endParaRPr lang="en-GB" dirty="0"/>
          </a:p>
        </p:txBody>
      </p:sp>
      <p:sp>
        <p:nvSpPr>
          <p:cNvPr id="4" name="Slide Number Placeholder 3"/>
          <p:cNvSpPr>
            <a:spLocks noGrp="1"/>
          </p:cNvSpPr>
          <p:nvPr>
            <p:ph type="sldNum" sz="quarter" idx="5"/>
          </p:nvPr>
        </p:nvSpPr>
        <p:spPr/>
        <p:txBody>
          <a:bodyPr/>
          <a:lstStyle/>
          <a:p>
            <a:fld id="{ABDF2C2F-28A2-40C9-ABAD-238F203E971E}" type="slidenum">
              <a:rPr lang="en-GB" smtClean="0"/>
              <a:t>5</a:t>
            </a:fld>
            <a:endParaRPr lang="en-GB"/>
          </a:p>
        </p:txBody>
      </p:sp>
    </p:spTree>
    <p:extLst>
      <p:ext uri="{BB962C8B-B14F-4D97-AF65-F5344CB8AC3E}">
        <p14:creationId xmlns:p14="http://schemas.microsoft.com/office/powerpoint/2010/main" val="2567992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you’ve thought about your goals, it’s time to understand your audiences.</a:t>
            </a:r>
            <a:endParaRPr lang="en-GB" dirty="0"/>
          </a:p>
        </p:txBody>
      </p:sp>
      <p:sp>
        <p:nvSpPr>
          <p:cNvPr id="4" name="Slide Number Placeholder 3"/>
          <p:cNvSpPr>
            <a:spLocks noGrp="1"/>
          </p:cNvSpPr>
          <p:nvPr>
            <p:ph type="sldNum" sz="quarter" idx="5"/>
          </p:nvPr>
        </p:nvSpPr>
        <p:spPr/>
        <p:txBody>
          <a:bodyPr/>
          <a:lstStyle/>
          <a:p>
            <a:fld id="{ABDF2C2F-28A2-40C9-ABAD-238F203E971E}" type="slidenum">
              <a:rPr lang="en-GB" smtClean="0"/>
              <a:t>6</a:t>
            </a:fld>
            <a:endParaRPr lang="en-GB"/>
          </a:p>
        </p:txBody>
      </p:sp>
    </p:spTree>
    <p:extLst>
      <p:ext uri="{BB962C8B-B14F-4D97-AF65-F5344CB8AC3E}">
        <p14:creationId xmlns:p14="http://schemas.microsoft.com/office/powerpoint/2010/main" val="1852643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content you create should fulfil your marketing goals. But it’s only going to succeed if you can meet people’s needs – not only as a venue, but also as a content creator. So we need to understand what people want and expect from social media.</a:t>
            </a:r>
          </a:p>
          <a:p>
            <a:endParaRPr lang="en-US" dirty="0"/>
          </a:p>
          <a:p>
            <a:r>
              <a:rPr lang="en-US" sz="1200" dirty="0">
                <a:latin typeface="Lato" panose="020F0502020204030203" pitchFamily="34" charset="0"/>
                <a:cs typeface="Lato" panose="020F0502020204030203" pitchFamily="34" charset="0"/>
              </a:rPr>
              <a:t>Pragmatically, you need to stir emotions to get likes and shares. And these likes and shares in turn help you reach new audiences.</a:t>
            </a:r>
            <a:endParaRPr lang="en-US" dirty="0"/>
          </a:p>
        </p:txBody>
      </p:sp>
      <p:sp>
        <p:nvSpPr>
          <p:cNvPr id="4" name="Slide Number Placeholder 3"/>
          <p:cNvSpPr>
            <a:spLocks noGrp="1"/>
          </p:cNvSpPr>
          <p:nvPr>
            <p:ph type="sldNum" sz="quarter" idx="5"/>
          </p:nvPr>
        </p:nvSpPr>
        <p:spPr/>
        <p:txBody>
          <a:bodyPr/>
          <a:lstStyle/>
          <a:p>
            <a:fld id="{ABDF2C2F-28A2-40C9-ABAD-238F203E971E}" type="slidenum">
              <a:rPr lang="en-GB" smtClean="0"/>
              <a:t>7</a:t>
            </a:fld>
            <a:endParaRPr lang="en-GB"/>
          </a:p>
        </p:txBody>
      </p:sp>
    </p:spTree>
    <p:extLst>
      <p:ext uri="{BB962C8B-B14F-4D97-AF65-F5344CB8AC3E}">
        <p14:creationId xmlns:p14="http://schemas.microsoft.com/office/powerpoint/2010/main" val="2035707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D0102-ED87-87FD-A7A3-C398892D03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9ED8B2-4E22-7D71-E822-9EB9548FC0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04BA1E-2A85-7792-AE08-4ABE8E5647CC}"/>
              </a:ext>
            </a:extLst>
          </p:cNvPr>
          <p:cNvSpPr>
            <a:spLocks noGrp="1"/>
          </p:cNvSpPr>
          <p:nvPr>
            <p:ph type="body" idx="1"/>
          </p:nvPr>
        </p:nvSpPr>
        <p:spPr/>
        <p:txBody>
          <a:bodyPr/>
          <a:lstStyle/>
          <a:p>
            <a:r>
              <a:rPr lang="en-US" dirty="0"/>
              <a:t>Of course, different people have different needs. That’s why it’s handy to break your target audience down into manageable chunks.</a:t>
            </a:r>
          </a:p>
          <a:p>
            <a:endParaRPr lang="en-US" dirty="0"/>
          </a:p>
          <a:p>
            <a:r>
              <a:rPr lang="en-US" dirty="0"/>
              <a:t>Audience profiles may include: </a:t>
            </a:r>
            <a:r>
              <a:rPr lang="en-US" sz="1200" dirty="0">
                <a:latin typeface="Lato" panose="020F0502020204030203" pitchFamily="34" charset="0"/>
                <a:cs typeface="Lato" panose="020F0502020204030203" pitchFamily="34" charset="0"/>
              </a:rPr>
              <a:t>families, retired </a:t>
            </a:r>
            <a:r>
              <a:rPr lang="en-US" sz="1200" dirty="0" err="1">
                <a:latin typeface="Lato" panose="020F0502020204030203" pitchFamily="34" charset="0"/>
                <a:cs typeface="Lato" panose="020F0502020204030203" pitchFamily="34" charset="0"/>
              </a:rPr>
              <a:t>daytrippers</a:t>
            </a:r>
            <a:r>
              <a:rPr lang="en-US" sz="1200" dirty="0">
                <a:latin typeface="Lato" panose="020F0502020204030203" pitchFamily="34" charset="0"/>
                <a:cs typeface="Lato" panose="020F0502020204030203" pitchFamily="34" charset="0"/>
              </a:rPr>
              <a:t>, local gen </a:t>
            </a:r>
            <a:r>
              <a:rPr lang="en-US" sz="1200" dirty="0" err="1">
                <a:latin typeface="Lato" panose="020F0502020204030203" pitchFamily="34" charset="0"/>
                <a:cs typeface="Lato" panose="020F0502020204030203" pitchFamily="34" charset="0"/>
              </a:rPr>
              <a:t>Zers</a:t>
            </a:r>
            <a:r>
              <a:rPr lang="en-US" sz="1200" dirty="0">
                <a:latin typeface="Lato" panose="020F0502020204030203" pitchFamily="34" charset="0"/>
                <a:cs typeface="Lato" panose="020F0502020204030203" pitchFamily="34" charset="0"/>
              </a:rPr>
              <a:t>. Let’s take the last example. They want a low-cost, relaxing, place to visit with their friends. Somewhere that’s accessible, potentially by public transport. Somewhere that looks good on their own social media accounts. Somewhere that does a nice coffee. To make it clear that you can fulfil these wants, you might want to share a video that follows the route to your museum from the nearest train station. Use friendly, casual language to communicate that your museum is a relaxed environment. Share photos of young people enjoying your café.</a:t>
            </a:r>
          </a:p>
          <a:p>
            <a:endParaRPr lang="en-US" sz="1200" dirty="0">
              <a:latin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Lato" panose="020F0502020204030203" pitchFamily="34" charset="0"/>
                <a:cs typeface="Lato" panose="020F0502020204030203" pitchFamily="34" charset="0"/>
              </a:rPr>
              <a:t>Unsure what your target audience wants? Do some market research! T</a:t>
            </a:r>
            <a:r>
              <a:rPr lang="en-US" dirty="0"/>
              <a:t>alk to this demographic. Find out what they like about your museum. Find out what sort of social media content they enjoy. How can you meet their expectations?</a:t>
            </a:r>
            <a:endParaRPr lang="en-GB" dirty="0"/>
          </a:p>
        </p:txBody>
      </p:sp>
      <p:sp>
        <p:nvSpPr>
          <p:cNvPr id="4" name="Slide Number Placeholder 3">
            <a:extLst>
              <a:ext uri="{FF2B5EF4-FFF2-40B4-BE49-F238E27FC236}">
                <a16:creationId xmlns:a16="http://schemas.microsoft.com/office/drawing/2014/main" id="{041EED31-BAC5-DCD4-FA1A-79E08B5D6B5B}"/>
              </a:ext>
            </a:extLst>
          </p:cNvPr>
          <p:cNvSpPr>
            <a:spLocks noGrp="1"/>
          </p:cNvSpPr>
          <p:nvPr>
            <p:ph type="sldNum" sz="quarter" idx="5"/>
          </p:nvPr>
        </p:nvSpPr>
        <p:spPr/>
        <p:txBody>
          <a:bodyPr/>
          <a:lstStyle/>
          <a:p>
            <a:fld id="{ABDF2C2F-28A2-40C9-ABAD-238F203E971E}" type="slidenum">
              <a:rPr lang="en-GB" smtClean="0"/>
              <a:t>8</a:t>
            </a:fld>
            <a:endParaRPr lang="en-GB"/>
          </a:p>
        </p:txBody>
      </p:sp>
    </p:spTree>
    <p:extLst>
      <p:ext uri="{BB962C8B-B14F-4D97-AF65-F5344CB8AC3E}">
        <p14:creationId xmlns:p14="http://schemas.microsoft.com/office/powerpoint/2010/main" val="31889741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you’ve identified your audiences, you need to know how to reach them on social media.</a:t>
            </a:r>
            <a:endParaRPr lang="en-GB" dirty="0"/>
          </a:p>
        </p:txBody>
      </p:sp>
      <p:sp>
        <p:nvSpPr>
          <p:cNvPr id="4" name="Slide Number Placeholder 3"/>
          <p:cNvSpPr>
            <a:spLocks noGrp="1"/>
          </p:cNvSpPr>
          <p:nvPr>
            <p:ph type="sldNum" sz="quarter" idx="5"/>
          </p:nvPr>
        </p:nvSpPr>
        <p:spPr/>
        <p:txBody>
          <a:bodyPr/>
          <a:lstStyle/>
          <a:p>
            <a:fld id="{ABDF2C2F-28A2-40C9-ABAD-238F203E971E}" type="slidenum">
              <a:rPr lang="en-GB" smtClean="0"/>
              <a:t>9</a:t>
            </a:fld>
            <a:endParaRPr lang="en-GB"/>
          </a:p>
        </p:txBody>
      </p:sp>
    </p:spTree>
    <p:extLst>
      <p:ext uri="{BB962C8B-B14F-4D97-AF65-F5344CB8AC3E}">
        <p14:creationId xmlns:p14="http://schemas.microsoft.com/office/powerpoint/2010/main" val="2824444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47059-E227-F68D-2579-45BB9F0996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7F57BC1-9799-CF3A-7F04-706F38374F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3548715-E620-80DD-BA1E-54240F063EDC}"/>
              </a:ext>
            </a:extLst>
          </p:cNvPr>
          <p:cNvSpPr>
            <a:spLocks noGrp="1"/>
          </p:cNvSpPr>
          <p:nvPr>
            <p:ph type="dt" sz="half" idx="10"/>
          </p:nvPr>
        </p:nvSpPr>
        <p:spPr/>
        <p:txBody>
          <a:bodyPr/>
          <a:lstStyle/>
          <a:p>
            <a:fld id="{DB9AC7E0-79D5-4445-BD40-98D08D252EC7}" type="datetimeFigureOut">
              <a:rPr lang="en-GB" smtClean="0"/>
              <a:t>01/05/2026</a:t>
            </a:fld>
            <a:endParaRPr lang="en-GB"/>
          </a:p>
        </p:txBody>
      </p:sp>
      <p:sp>
        <p:nvSpPr>
          <p:cNvPr id="5" name="Footer Placeholder 4">
            <a:extLst>
              <a:ext uri="{FF2B5EF4-FFF2-40B4-BE49-F238E27FC236}">
                <a16:creationId xmlns:a16="http://schemas.microsoft.com/office/drawing/2014/main" id="{975DA40A-902F-D9B7-6EE8-0CC280A6097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B3CEEA2-5EA9-90C7-AC99-4C61A7F580A3}"/>
              </a:ext>
            </a:extLst>
          </p:cNvPr>
          <p:cNvSpPr>
            <a:spLocks noGrp="1"/>
          </p:cNvSpPr>
          <p:nvPr>
            <p:ph type="sldNum" sz="quarter" idx="12"/>
          </p:nvPr>
        </p:nvSpPr>
        <p:spPr/>
        <p:txBody>
          <a:bodyPr/>
          <a:lstStyle/>
          <a:p>
            <a:fld id="{16CD01B5-3EC4-45AE-9D84-7685A5B3253D}" type="slidenum">
              <a:rPr lang="en-GB" smtClean="0"/>
              <a:t>‹#›</a:t>
            </a:fld>
            <a:endParaRPr lang="en-GB"/>
          </a:p>
        </p:txBody>
      </p:sp>
    </p:spTree>
    <p:extLst>
      <p:ext uri="{BB962C8B-B14F-4D97-AF65-F5344CB8AC3E}">
        <p14:creationId xmlns:p14="http://schemas.microsoft.com/office/powerpoint/2010/main" val="3833777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31D03-44A2-7897-2C6F-AE03D0B9DBF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9DD21A5-7B38-DCB3-527D-3453739F713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F20961E-3D80-7D88-F06A-67B7B2821644}"/>
              </a:ext>
            </a:extLst>
          </p:cNvPr>
          <p:cNvSpPr>
            <a:spLocks noGrp="1"/>
          </p:cNvSpPr>
          <p:nvPr>
            <p:ph type="dt" sz="half" idx="10"/>
          </p:nvPr>
        </p:nvSpPr>
        <p:spPr/>
        <p:txBody>
          <a:bodyPr/>
          <a:lstStyle/>
          <a:p>
            <a:fld id="{DB9AC7E0-79D5-4445-BD40-98D08D252EC7}" type="datetimeFigureOut">
              <a:rPr lang="en-GB" smtClean="0"/>
              <a:t>01/05/2026</a:t>
            </a:fld>
            <a:endParaRPr lang="en-GB"/>
          </a:p>
        </p:txBody>
      </p:sp>
      <p:sp>
        <p:nvSpPr>
          <p:cNvPr id="5" name="Footer Placeholder 4">
            <a:extLst>
              <a:ext uri="{FF2B5EF4-FFF2-40B4-BE49-F238E27FC236}">
                <a16:creationId xmlns:a16="http://schemas.microsoft.com/office/drawing/2014/main" id="{E3D59645-F3F7-226E-05E8-4EB9A267DA5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2AB40E7-594B-610E-CCB6-A1171C2A5749}"/>
              </a:ext>
            </a:extLst>
          </p:cNvPr>
          <p:cNvSpPr>
            <a:spLocks noGrp="1"/>
          </p:cNvSpPr>
          <p:nvPr>
            <p:ph type="sldNum" sz="quarter" idx="12"/>
          </p:nvPr>
        </p:nvSpPr>
        <p:spPr/>
        <p:txBody>
          <a:bodyPr/>
          <a:lstStyle/>
          <a:p>
            <a:fld id="{16CD01B5-3EC4-45AE-9D84-7685A5B3253D}" type="slidenum">
              <a:rPr lang="en-GB" smtClean="0"/>
              <a:t>‹#›</a:t>
            </a:fld>
            <a:endParaRPr lang="en-GB"/>
          </a:p>
        </p:txBody>
      </p:sp>
    </p:spTree>
    <p:extLst>
      <p:ext uri="{BB962C8B-B14F-4D97-AF65-F5344CB8AC3E}">
        <p14:creationId xmlns:p14="http://schemas.microsoft.com/office/powerpoint/2010/main" val="4209207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254A8C-7D6C-2A55-B311-70E92CC9A02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76CDCB3-700D-B912-8705-19005C337A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187B219-B106-3821-5C05-1D63DBB99BC0}"/>
              </a:ext>
            </a:extLst>
          </p:cNvPr>
          <p:cNvSpPr>
            <a:spLocks noGrp="1"/>
          </p:cNvSpPr>
          <p:nvPr>
            <p:ph type="dt" sz="half" idx="10"/>
          </p:nvPr>
        </p:nvSpPr>
        <p:spPr/>
        <p:txBody>
          <a:bodyPr/>
          <a:lstStyle/>
          <a:p>
            <a:fld id="{DB9AC7E0-79D5-4445-BD40-98D08D252EC7}" type="datetimeFigureOut">
              <a:rPr lang="en-GB" smtClean="0"/>
              <a:t>01/05/2026</a:t>
            </a:fld>
            <a:endParaRPr lang="en-GB"/>
          </a:p>
        </p:txBody>
      </p:sp>
      <p:sp>
        <p:nvSpPr>
          <p:cNvPr id="5" name="Footer Placeholder 4">
            <a:extLst>
              <a:ext uri="{FF2B5EF4-FFF2-40B4-BE49-F238E27FC236}">
                <a16:creationId xmlns:a16="http://schemas.microsoft.com/office/drawing/2014/main" id="{D30F675A-BDA7-90BD-5F10-86A20E6648A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E9DF119-370E-5BF8-D80F-1A6F16523D48}"/>
              </a:ext>
            </a:extLst>
          </p:cNvPr>
          <p:cNvSpPr>
            <a:spLocks noGrp="1"/>
          </p:cNvSpPr>
          <p:nvPr>
            <p:ph type="sldNum" sz="quarter" idx="12"/>
          </p:nvPr>
        </p:nvSpPr>
        <p:spPr/>
        <p:txBody>
          <a:bodyPr/>
          <a:lstStyle/>
          <a:p>
            <a:fld id="{16CD01B5-3EC4-45AE-9D84-7685A5B3253D}" type="slidenum">
              <a:rPr lang="en-GB" smtClean="0"/>
              <a:t>‹#›</a:t>
            </a:fld>
            <a:endParaRPr lang="en-GB"/>
          </a:p>
        </p:txBody>
      </p:sp>
    </p:spTree>
    <p:extLst>
      <p:ext uri="{BB962C8B-B14F-4D97-AF65-F5344CB8AC3E}">
        <p14:creationId xmlns:p14="http://schemas.microsoft.com/office/powerpoint/2010/main" val="3188546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DA542-07BE-2FBA-9234-A5677EC39AB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0853A55-8328-2183-5900-399F40FC39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BC3A80F-198A-59C5-2E4A-E5505E86B890}"/>
              </a:ext>
            </a:extLst>
          </p:cNvPr>
          <p:cNvSpPr>
            <a:spLocks noGrp="1"/>
          </p:cNvSpPr>
          <p:nvPr>
            <p:ph type="dt" sz="half" idx="10"/>
          </p:nvPr>
        </p:nvSpPr>
        <p:spPr/>
        <p:txBody>
          <a:bodyPr/>
          <a:lstStyle/>
          <a:p>
            <a:fld id="{DB9AC7E0-79D5-4445-BD40-98D08D252EC7}" type="datetimeFigureOut">
              <a:rPr lang="en-GB" smtClean="0"/>
              <a:t>01/05/2026</a:t>
            </a:fld>
            <a:endParaRPr lang="en-GB"/>
          </a:p>
        </p:txBody>
      </p:sp>
      <p:sp>
        <p:nvSpPr>
          <p:cNvPr id="5" name="Footer Placeholder 4">
            <a:extLst>
              <a:ext uri="{FF2B5EF4-FFF2-40B4-BE49-F238E27FC236}">
                <a16:creationId xmlns:a16="http://schemas.microsoft.com/office/drawing/2014/main" id="{F3A1DD57-D538-FDCF-2613-16DFC1ED571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4820365-2435-3060-8C84-0DD22EA803DD}"/>
              </a:ext>
            </a:extLst>
          </p:cNvPr>
          <p:cNvSpPr>
            <a:spLocks noGrp="1"/>
          </p:cNvSpPr>
          <p:nvPr>
            <p:ph type="sldNum" sz="quarter" idx="12"/>
          </p:nvPr>
        </p:nvSpPr>
        <p:spPr/>
        <p:txBody>
          <a:bodyPr/>
          <a:lstStyle/>
          <a:p>
            <a:fld id="{16CD01B5-3EC4-45AE-9D84-7685A5B3253D}" type="slidenum">
              <a:rPr lang="en-GB" smtClean="0"/>
              <a:t>‹#›</a:t>
            </a:fld>
            <a:endParaRPr lang="en-GB"/>
          </a:p>
        </p:txBody>
      </p:sp>
    </p:spTree>
    <p:extLst>
      <p:ext uri="{BB962C8B-B14F-4D97-AF65-F5344CB8AC3E}">
        <p14:creationId xmlns:p14="http://schemas.microsoft.com/office/powerpoint/2010/main" val="1147175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EA42F-3C8C-E781-3441-1845B53C49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943B0E5-1B30-CEA3-317A-30006BC8442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99F537-624B-5BDE-B3FB-8B28089E948A}"/>
              </a:ext>
            </a:extLst>
          </p:cNvPr>
          <p:cNvSpPr>
            <a:spLocks noGrp="1"/>
          </p:cNvSpPr>
          <p:nvPr>
            <p:ph type="dt" sz="half" idx="10"/>
          </p:nvPr>
        </p:nvSpPr>
        <p:spPr/>
        <p:txBody>
          <a:bodyPr/>
          <a:lstStyle/>
          <a:p>
            <a:fld id="{DB9AC7E0-79D5-4445-BD40-98D08D252EC7}" type="datetimeFigureOut">
              <a:rPr lang="en-GB" smtClean="0"/>
              <a:t>01/05/2026</a:t>
            </a:fld>
            <a:endParaRPr lang="en-GB"/>
          </a:p>
        </p:txBody>
      </p:sp>
      <p:sp>
        <p:nvSpPr>
          <p:cNvPr id="5" name="Footer Placeholder 4">
            <a:extLst>
              <a:ext uri="{FF2B5EF4-FFF2-40B4-BE49-F238E27FC236}">
                <a16:creationId xmlns:a16="http://schemas.microsoft.com/office/drawing/2014/main" id="{4AA2A329-B53B-FDE9-74F7-FED334321B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EF2C0E-0E50-A79E-B023-39C9AFFD9191}"/>
              </a:ext>
            </a:extLst>
          </p:cNvPr>
          <p:cNvSpPr>
            <a:spLocks noGrp="1"/>
          </p:cNvSpPr>
          <p:nvPr>
            <p:ph type="sldNum" sz="quarter" idx="12"/>
          </p:nvPr>
        </p:nvSpPr>
        <p:spPr/>
        <p:txBody>
          <a:bodyPr/>
          <a:lstStyle/>
          <a:p>
            <a:fld id="{16CD01B5-3EC4-45AE-9D84-7685A5B3253D}" type="slidenum">
              <a:rPr lang="en-GB" smtClean="0"/>
              <a:t>‹#›</a:t>
            </a:fld>
            <a:endParaRPr lang="en-GB"/>
          </a:p>
        </p:txBody>
      </p:sp>
    </p:spTree>
    <p:extLst>
      <p:ext uri="{BB962C8B-B14F-4D97-AF65-F5344CB8AC3E}">
        <p14:creationId xmlns:p14="http://schemas.microsoft.com/office/powerpoint/2010/main" val="752224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2C202-69C1-0EE2-096A-F5D0CFC00A5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16099C3-FF12-7E11-C1AA-2767A862DE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8F4F170-5279-8619-6D18-6BECF0DB843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FCFE74A-8888-8CC3-0953-14DC1D5CE0A5}"/>
              </a:ext>
            </a:extLst>
          </p:cNvPr>
          <p:cNvSpPr>
            <a:spLocks noGrp="1"/>
          </p:cNvSpPr>
          <p:nvPr>
            <p:ph type="dt" sz="half" idx="10"/>
          </p:nvPr>
        </p:nvSpPr>
        <p:spPr/>
        <p:txBody>
          <a:bodyPr/>
          <a:lstStyle/>
          <a:p>
            <a:fld id="{DB9AC7E0-79D5-4445-BD40-98D08D252EC7}" type="datetimeFigureOut">
              <a:rPr lang="en-GB" smtClean="0"/>
              <a:t>01/05/2026</a:t>
            </a:fld>
            <a:endParaRPr lang="en-GB"/>
          </a:p>
        </p:txBody>
      </p:sp>
      <p:sp>
        <p:nvSpPr>
          <p:cNvPr id="6" name="Footer Placeholder 5">
            <a:extLst>
              <a:ext uri="{FF2B5EF4-FFF2-40B4-BE49-F238E27FC236}">
                <a16:creationId xmlns:a16="http://schemas.microsoft.com/office/drawing/2014/main" id="{257FEE27-EA12-C59D-2F72-ADAFB02AE2E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94327B8-0BFF-B9BC-9CE8-C13CF36ECCB9}"/>
              </a:ext>
            </a:extLst>
          </p:cNvPr>
          <p:cNvSpPr>
            <a:spLocks noGrp="1"/>
          </p:cNvSpPr>
          <p:nvPr>
            <p:ph type="sldNum" sz="quarter" idx="12"/>
          </p:nvPr>
        </p:nvSpPr>
        <p:spPr/>
        <p:txBody>
          <a:bodyPr/>
          <a:lstStyle/>
          <a:p>
            <a:fld id="{16CD01B5-3EC4-45AE-9D84-7685A5B3253D}" type="slidenum">
              <a:rPr lang="en-GB" smtClean="0"/>
              <a:t>‹#›</a:t>
            </a:fld>
            <a:endParaRPr lang="en-GB"/>
          </a:p>
        </p:txBody>
      </p:sp>
    </p:spTree>
    <p:extLst>
      <p:ext uri="{BB962C8B-B14F-4D97-AF65-F5344CB8AC3E}">
        <p14:creationId xmlns:p14="http://schemas.microsoft.com/office/powerpoint/2010/main" val="2867725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E6039-960F-BF28-83C7-CD60269D775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E312CAE-CDB2-689D-E7BC-CE24391578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9F296C-07EF-B3DA-FBB7-931A8B4A25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2D91839-59D5-868C-17D7-D69F19FD66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CEED7B6-DAA7-991B-19B0-AE549EBF3DD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C94B59F-5B09-1CDA-19F3-AEF274BCFF25}"/>
              </a:ext>
            </a:extLst>
          </p:cNvPr>
          <p:cNvSpPr>
            <a:spLocks noGrp="1"/>
          </p:cNvSpPr>
          <p:nvPr>
            <p:ph type="dt" sz="half" idx="10"/>
          </p:nvPr>
        </p:nvSpPr>
        <p:spPr/>
        <p:txBody>
          <a:bodyPr/>
          <a:lstStyle/>
          <a:p>
            <a:fld id="{DB9AC7E0-79D5-4445-BD40-98D08D252EC7}" type="datetimeFigureOut">
              <a:rPr lang="en-GB" smtClean="0"/>
              <a:t>01/05/2026</a:t>
            </a:fld>
            <a:endParaRPr lang="en-GB"/>
          </a:p>
        </p:txBody>
      </p:sp>
      <p:sp>
        <p:nvSpPr>
          <p:cNvPr id="8" name="Footer Placeholder 7">
            <a:extLst>
              <a:ext uri="{FF2B5EF4-FFF2-40B4-BE49-F238E27FC236}">
                <a16:creationId xmlns:a16="http://schemas.microsoft.com/office/drawing/2014/main" id="{04E0F00E-E985-C5F8-BAD8-458462C8F7E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8C0C8DC-19E4-D868-DFB9-A59E2FAA5079}"/>
              </a:ext>
            </a:extLst>
          </p:cNvPr>
          <p:cNvSpPr>
            <a:spLocks noGrp="1"/>
          </p:cNvSpPr>
          <p:nvPr>
            <p:ph type="sldNum" sz="quarter" idx="12"/>
          </p:nvPr>
        </p:nvSpPr>
        <p:spPr/>
        <p:txBody>
          <a:bodyPr/>
          <a:lstStyle/>
          <a:p>
            <a:fld id="{16CD01B5-3EC4-45AE-9D84-7685A5B3253D}" type="slidenum">
              <a:rPr lang="en-GB" smtClean="0"/>
              <a:t>‹#›</a:t>
            </a:fld>
            <a:endParaRPr lang="en-GB"/>
          </a:p>
        </p:txBody>
      </p:sp>
    </p:spTree>
    <p:extLst>
      <p:ext uri="{BB962C8B-B14F-4D97-AF65-F5344CB8AC3E}">
        <p14:creationId xmlns:p14="http://schemas.microsoft.com/office/powerpoint/2010/main" val="3805873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91392-CF17-DC2D-E9F9-FA1192FB5DC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A516DE3-5EE0-0692-07DC-39BD7E29FD1E}"/>
              </a:ext>
            </a:extLst>
          </p:cNvPr>
          <p:cNvSpPr>
            <a:spLocks noGrp="1"/>
          </p:cNvSpPr>
          <p:nvPr>
            <p:ph type="dt" sz="half" idx="10"/>
          </p:nvPr>
        </p:nvSpPr>
        <p:spPr/>
        <p:txBody>
          <a:bodyPr/>
          <a:lstStyle/>
          <a:p>
            <a:fld id="{DB9AC7E0-79D5-4445-BD40-98D08D252EC7}" type="datetimeFigureOut">
              <a:rPr lang="en-GB" smtClean="0"/>
              <a:t>01/05/2026</a:t>
            </a:fld>
            <a:endParaRPr lang="en-GB"/>
          </a:p>
        </p:txBody>
      </p:sp>
      <p:sp>
        <p:nvSpPr>
          <p:cNvPr id="4" name="Footer Placeholder 3">
            <a:extLst>
              <a:ext uri="{FF2B5EF4-FFF2-40B4-BE49-F238E27FC236}">
                <a16:creationId xmlns:a16="http://schemas.microsoft.com/office/drawing/2014/main" id="{76C4B2A9-E343-C10C-4C99-B46C37B684C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F5CBC0C-AB77-89A0-9BC0-A99AC318FCD5}"/>
              </a:ext>
            </a:extLst>
          </p:cNvPr>
          <p:cNvSpPr>
            <a:spLocks noGrp="1"/>
          </p:cNvSpPr>
          <p:nvPr>
            <p:ph type="sldNum" sz="quarter" idx="12"/>
          </p:nvPr>
        </p:nvSpPr>
        <p:spPr/>
        <p:txBody>
          <a:bodyPr/>
          <a:lstStyle/>
          <a:p>
            <a:fld id="{16CD01B5-3EC4-45AE-9D84-7685A5B3253D}" type="slidenum">
              <a:rPr lang="en-GB" smtClean="0"/>
              <a:t>‹#›</a:t>
            </a:fld>
            <a:endParaRPr lang="en-GB"/>
          </a:p>
        </p:txBody>
      </p:sp>
    </p:spTree>
    <p:extLst>
      <p:ext uri="{BB962C8B-B14F-4D97-AF65-F5344CB8AC3E}">
        <p14:creationId xmlns:p14="http://schemas.microsoft.com/office/powerpoint/2010/main" val="23703037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52588A-916F-4759-5668-B5ACE489DA14}"/>
              </a:ext>
            </a:extLst>
          </p:cNvPr>
          <p:cNvSpPr>
            <a:spLocks noGrp="1"/>
          </p:cNvSpPr>
          <p:nvPr>
            <p:ph type="dt" sz="half" idx="10"/>
          </p:nvPr>
        </p:nvSpPr>
        <p:spPr/>
        <p:txBody>
          <a:bodyPr/>
          <a:lstStyle/>
          <a:p>
            <a:fld id="{DB9AC7E0-79D5-4445-BD40-98D08D252EC7}" type="datetimeFigureOut">
              <a:rPr lang="en-GB" smtClean="0"/>
              <a:t>01/05/2026</a:t>
            </a:fld>
            <a:endParaRPr lang="en-GB"/>
          </a:p>
        </p:txBody>
      </p:sp>
      <p:sp>
        <p:nvSpPr>
          <p:cNvPr id="3" name="Footer Placeholder 2">
            <a:extLst>
              <a:ext uri="{FF2B5EF4-FFF2-40B4-BE49-F238E27FC236}">
                <a16:creationId xmlns:a16="http://schemas.microsoft.com/office/drawing/2014/main" id="{BF456573-ED18-880D-5ADA-729C1C0BD63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5FEAFE8-30E8-D10D-446E-CB2EBF6A52E4}"/>
              </a:ext>
            </a:extLst>
          </p:cNvPr>
          <p:cNvSpPr>
            <a:spLocks noGrp="1"/>
          </p:cNvSpPr>
          <p:nvPr>
            <p:ph type="sldNum" sz="quarter" idx="12"/>
          </p:nvPr>
        </p:nvSpPr>
        <p:spPr/>
        <p:txBody>
          <a:bodyPr/>
          <a:lstStyle/>
          <a:p>
            <a:fld id="{16CD01B5-3EC4-45AE-9D84-7685A5B3253D}" type="slidenum">
              <a:rPr lang="en-GB" smtClean="0"/>
              <a:t>‹#›</a:t>
            </a:fld>
            <a:endParaRPr lang="en-GB"/>
          </a:p>
        </p:txBody>
      </p:sp>
    </p:spTree>
    <p:extLst>
      <p:ext uri="{BB962C8B-B14F-4D97-AF65-F5344CB8AC3E}">
        <p14:creationId xmlns:p14="http://schemas.microsoft.com/office/powerpoint/2010/main" val="19881473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007A7-D20F-527F-7B59-DB63174571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D523D00-658D-A770-9733-F445DDD627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4473C24-D781-3D84-93FA-82DC9C1667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6745DB-76CE-3CFA-41FE-D76C9FA8087B}"/>
              </a:ext>
            </a:extLst>
          </p:cNvPr>
          <p:cNvSpPr>
            <a:spLocks noGrp="1"/>
          </p:cNvSpPr>
          <p:nvPr>
            <p:ph type="dt" sz="half" idx="10"/>
          </p:nvPr>
        </p:nvSpPr>
        <p:spPr/>
        <p:txBody>
          <a:bodyPr/>
          <a:lstStyle/>
          <a:p>
            <a:fld id="{DB9AC7E0-79D5-4445-BD40-98D08D252EC7}" type="datetimeFigureOut">
              <a:rPr lang="en-GB" smtClean="0"/>
              <a:t>01/05/2026</a:t>
            </a:fld>
            <a:endParaRPr lang="en-GB"/>
          </a:p>
        </p:txBody>
      </p:sp>
      <p:sp>
        <p:nvSpPr>
          <p:cNvPr id="6" name="Footer Placeholder 5">
            <a:extLst>
              <a:ext uri="{FF2B5EF4-FFF2-40B4-BE49-F238E27FC236}">
                <a16:creationId xmlns:a16="http://schemas.microsoft.com/office/drawing/2014/main" id="{3FD46A35-C919-293B-3116-B5981C3F991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59C3471-69DF-7A61-8092-CF7AD8855E86}"/>
              </a:ext>
            </a:extLst>
          </p:cNvPr>
          <p:cNvSpPr>
            <a:spLocks noGrp="1"/>
          </p:cNvSpPr>
          <p:nvPr>
            <p:ph type="sldNum" sz="quarter" idx="12"/>
          </p:nvPr>
        </p:nvSpPr>
        <p:spPr/>
        <p:txBody>
          <a:bodyPr/>
          <a:lstStyle/>
          <a:p>
            <a:fld id="{16CD01B5-3EC4-45AE-9D84-7685A5B3253D}" type="slidenum">
              <a:rPr lang="en-GB" smtClean="0"/>
              <a:t>‹#›</a:t>
            </a:fld>
            <a:endParaRPr lang="en-GB"/>
          </a:p>
        </p:txBody>
      </p:sp>
    </p:spTree>
    <p:extLst>
      <p:ext uri="{BB962C8B-B14F-4D97-AF65-F5344CB8AC3E}">
        <p14:creationId xmlns:p14="http://schemas.microsoft.com/office/powerpoint/2010/main" val="2475104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CFC1A-A1D4-111B-1DC0-EC010067E0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BAB973C-BD77-5876-861A-47386A967B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2D8C29B-8E97-0108-48F5-8646D059C3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F8BA81-DFCA-C890-BC1A-789446DBD56A}"/>
              </a:ext>
            </a:extLst>
          </p:cNvPr>
          <p:cNvSpPr>
            <a:spLocks noGrp="1"/>
          </p:cNvSpPr>
          <p:nvPr>
            <p:ph type="dt" sz="half" idx="10"/>
          </p:nvPr>
        </p:nvSpPr>
        <p:spPr/>
        <p:txBody>
          <a:bodyPr/>
          <a:lstStyle/>
          <a:p>
            <a:fld id="{DB9AC7E0-79D5-4445-BD40-98D08D252EC7}" type="datetimeFigureOut">
              <a:rPr lang="en-GB" smtClean="0"/>
              <a:t>01/05/2026</a:t>
            </a:fld>
            <a:endParaRPr lang="en-GB"/>
          </a:p>
        </p:txBody>
      </p:sp>
      <p:sp>
        <p:nvSpPr>
          <p:cNvPr id="6" name="Footer Placeholder 5">
            <a:extLst>
              <a:ext uri="{FF2B5EF4-FFF2-40B4-BE49-F238E27FC236}">
                <a16:creationId xmlns:a16="http://schemas.microsoft.com/office/drawing/2014/main" id="{E1CE6DEE-603B-EBBE-8B03-0A4F9C8E42C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F23A9AE-18F9-E6A2-14C9-AC1E0DF16DCB}"/>
              </a:ext>
            </a:extLst>
          </p:cNvPr>
          <p:cNvSpPr>
            <a:spLocks noGrp="1"/>
          </p:cNvSpPr>
          <p:nvPr>
            <p:ph type="sldNum" sz="quarter" idx="12"/>
          </p:nvPr>
        </p:nvSpPr>
        <p:spPr/>
        <p:txBody>
          <a:bodyPr/>
          <a:lstStyle/>
          <a:p>
            <a:fld id="{16CD01B5-3EC4-45AE-9D84-7685A5B3253D}" type="slidenum">
              <a:rPr lang="en-GB" smtClean="0"/>
              <a:t>‹#›</a:t>
            </a:fld>
            <a:endParaRPr lang="en-GB"/>
          </a:p>
        </p:txBody>
      </p:sp>
    </p:spTree>
    <p:extLst>
      <p:ext uri="{BB962C8B-B14F-4D97-AF65-F5344CB8AC3E}">
        <p14:creationId xmlns:p14="http://schemas.microsoft.com/office/powerpoint/2010/main" val="3394357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CEB863-008B-4252-D3C8-808436161F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07E483E-39A6-FAE6-2939-74F2E4E603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134022F-0707-BE16-8ED8-D349AEA82A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B9AC7E0-79D5-4445-BD40-98D08D252EC7}" type="datetimeFigureOut">
              <a:rPr lang="en-GB" smtClean="0"/>
              <a:t>01/05/2026</a:t>
            </a:fld>
            <a:endParaRPr lang="en-GB"/>
          </a:p>
        </p:txBody>
      </p:sp>
      <p:sp>
        <p:nvSpPr>
          <p:cNvPr id="5" name="Footer Placeholder 4">
            <a:extLst>
              <a:ext uri="{FF2B5EF4-FFF2-40B4-BE49-F238E27FC236}">
                <a16:creationId xmlns:a16="http://schemas.microsoft.com/office/drawing/2014/main" id="{7562DBCE-854D-0CBA-1E81-F2921B6B40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E9D654B3-9579-C873-25B5-42C609708C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6CD01B5-3EC4-45AE-9D84-7685A5B3253D}" type="slidenum">
              <a:rPr lang="en-GB" smtClean="0"/>
              <a:t>‹#›</a:t>
            </a:fld>
            <a:endParaRPr lang="en-GB"/>
          </a:p>
        </p:txBody>
      </p:sp>
    </p:spTree>
    <p:extLst>
      <p:ext uri="{BB962C8B-B14F-4D97-AF65-F5344CB8AC3E}">
        <p14:creationId xmlns:p14="http://schemas.microsoft.com/office/powerpoint/2010/main" val="75159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hyperlink" Target="https://www.facebook.com/perthartgallery/posts/pfbid02TiMjK7NUf2cjcy9vx7bJVSop1zguCShwyYUruqzv2N5mVYFQiuLx5v9y6N2AwkY9l"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www.instagram.com/mount_stuart/"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instagram.com/womenslibrary/" TargetMode="Externa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instagram.com/gairlochmuseum" TargetMode="Externa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instagram.com/scottishcrannogcentre/" TargetMode="Externa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instagram.com/timespan_helmsdale" TargetMode="Externa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instagram.com/crabmuseum" TargetMode="Externa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hyperlink" Target="https://www.facebook.com/maclaurinart/posts/pfbid02uxCchHbuV8VY7NLZWwA2swURj4YSuKTRVKgtCvz7cWVjb7RavAR7J65QGYVLGd3tl"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hyperlink" Target="https://www.facebook.com/shetlandmuseumandarchives/posts/pfbid0cKfgxvvEbLsckq17yB3Wyc77KqtdpxNAqdQRmBnNPV4k7A3b6V6bzW8nebC4C4sal" TargetMode="Externa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hyperlink" Target="https://www.instagram.com/p/DP_N2DBCGWb/?utm_source=ig_web_copy_link&amp;igsh=MzRlODBiNWFlZA==" TargetMode="External"/><Relationship Id="rId7"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hyperlink" Target="https://www.facebook.com/Scotmaritime/posts/pfbid09n2McxJeH5eVi8CnwC9rbrFAarAFmFgdhRCenrPESqSUaWoKjaYH7BD7TKVmcPHKl" TargetMode="External"/><Relationship Id="rId5" Type="http://schemas.openxmlformats.org/officeDocument/2006/relationships/image" Target="../media/image26.png"/><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9.png"/><Relationship Id="rId7" Type="http://schemas.openxmlformats.org/officeDocument/2006/relationships/hyperlink" Target="https://www.facebook.com/reel/1238434875168550/"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hyperlink" Target="https://www.instagram.com/reel/DXJtVvSEunn/?utm_source=ig_web_copy_link&amp;igsh=MzRlODBiNWFlZA==" TargetMode="Externa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hyperlink" Target="https://www.facebook.com/TheTrimontiumTrust/posts/pfbid0orucE7aFUzUz5UHwpc6H3LKwTCiPWopQk1xfJ9cgSUAasJtBdTHiXeFe2oTG3Ngzl"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hyperlink" Target="https://www.facebook.com/ScottishCrannogCentre/posts/pfbid09rW4KGFQLqzGdWTNaDpkorQ6u5gn7ymxhK8T2vQuRRm4zR9FHcXcSXJYE7pkPwpnl" TargetMode="Externa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hyperlink" Target="https://www.facebook.com/reel/536194519074913" TargetMode="External"/><Relationship Id="rId7" Type="http://schemas.openxmlformats.org/officeDocument/2006/relationships/hyperlink" Target="https://www.instagram.com/reel/DR2K07NDFhL/?utm_source=ig_web_copy_link&amp;igsh=MzRlODBiNWFlZA=="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hyperlink" Target="https://www.instagram.com/reel/DGNw54XIP4s/?utm_source=ig_web_copy_link&amp;igsh=MzRlODBiNWFlZA==" TargetMode="Externa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hyperlink" Target="https://www.instagram.com/reel/DWHvRvwAOuQ/?utm_source=ig_web_copy_link&amp;igsh=MzRlODBiNWFlZA==" TargetMode="External"/><Relationship Id="rId7" Type="http://schemas.openxmlformats.org/officeDocument/2006/relationships/hyperlink" Target="https://www.instagram.com/reel/DNCpJfnsffZ/?utm_source=ig_web_copy_link&amp;igsh=MzRlODBiNWFlZA=="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hyperlink" Target="https://www.instagram.com/reel/DPb5pSOjMqT/?utm_source=ig_web_copy_link&amp;igsh=MzRlODBiNWFlZA==" TargetMode="Externa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401E7-DF82-7E29-7348-7BC5EC5B4B1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BB59EEA-15B1-6F76-E8B4-5A7E1A12D5F4}"/>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3652129E-7868-F8D0-378E-3E04F9DCB20F}"/>
              </a:ext>
            </a:extLst>
          </p:cNvPr>
          <p:cNvSpPr txBox="1"/>
          <p:nvPr/>
        </p:nvSpPr>
        <p:spPr>
          <a:xfrm>
            <a:off x="1286539" y="777216"/>
            <a:ext cx="5092995" cy="461665"/>
          </a:xfrm>
          <a:prstGeom prst="rect">
            <a:avLst/>
          </a:prstGeom>
          <a:noFill/>
        </p:spPr>
        <p:txBody>
          <a:bodyPr wrap="square" rtlCol="0">
            <a:spAutoFit/>
          </a:bodyPr>
          <a:lstStyle/>
          <a:p>
            <a:r>
              <a:rPr lang="en-US" sz="2400" b="1" dirty="0">
                <a:solidFill>
                  <a:schemeClr val="bg1"/>
                </a:solidFill>
                <a:latin typeface="Lato" panose="020F0502020204030203" pitchFamily="34" charset="0"/>
                <a:cs typeface="Lato" panose="020F0502020204030203" pitchFamily="34" charset="0"/>
              </a:rPr>
              <a:t>Museum Futures | Lunch &amp; Learn</a:t>
            </a:r>
            <a:endParaRPr lang="en-GB" sz="2400" b="1" dirty="0">
              <a:solidFill>
                <a:schemeClr val="bg1"/>
              </a:solidFill>
              <a:latin typeface="Lato" panose="020F0502020204030203" pitchFamily="34" charset="0"/>
              <a:cs typeface="Lato" panose="020F0502020204030203" pitchFamily="34" charset="0"/>
            </a:endParaRPr>
          </a:p>
        </p:txBody>
      </p:sp>
      <p:pic>
        <p:nvPicPr>
          <p:cNvPr id="6" name="Picture 5">
            <a:extLst>
              <a:ext uri="{FF2B5EF4-FFF2-40B4-BE49-F238E27FC236}">
                <a16:creationId xmlns:a16="http://schemas.microsoft.com/office/drawing/2014/main" id="{433B756C-532A-BCF4-7FA2-ADAF416E9CB2}"/>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7512" y="777215"/>
            <a:ext cx="461665" cy="461665"/>
          </a:xfrm>
          <a:prstGeom prst="rect">
            <a:avLst/>
          </a:prstGeom>
        </p:spPr>
      </p:pic>
      <p:sp>
        <p:nvSpPr>
          <p:cNvPr id="8" name="Title 7">
            <a:extLst>
              <a:ext uri="{FF2B5EF4-FFF2-40B4-BE49-F238E27FC236}">
                <a16:creationId xmlns:a16="http://schemas.microsoft.com/office/drawing/2014/main" id="{20C9E9FD-B485-07F7-3E2B-BB6604F6A06D}"/>
              </a:ext>
            </a:extLst>
          </p:cNvPr>
          <p:cNvSpPr txBox="1">
            <a:spLocks noGrp="1"/>
          </p:cNvSpPr>
          <p:nvPr>
            <p:ph type="title" idx="4294967295"/>
          </p:nvPr>
        </p:nvSpPr>
        <p:spPr>
          <a:xfrm>
            <a:off x="623318" y="1337012"/>
            <a:ext cx="6457966" cy="15696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bg1"/>
                </a:solidFill>
                <a:effectLst/>
                <a:uLnTx/>
                <a:uFillTx/>
                <a:latin typeface="Lato" panose="020F0502020204030203" pitchFamily="34" charset="0"/>
                <a:ea typeface="+mn-ea"/>
                <a:cs typeface="+mn-cs"/>
              </a:rPr>
              <a:t>Making the most of your social media</a:t>
            </a:r>
          </a:p>
        </p:txBody>
      </p:sp>
      <p:sp>
        <p:nvSpPr>
          <p:cNvPr id="9" name="TextBox 8">
            <a:extLst>
              <a:ext uri="{FF2B5EF4-FFF2-40B4-BE49-F238E27FC236}">
                <a16:creationId xmlns:a16="http://schemas.microsoft.com/office/drawing/2014/main" id="{93838E9F-C667-A324-5059-0A32FA2D2FBD}"/>
              </a:ext>
            </a:extLst>
          </p:cNvPr>
          <p:cNvSpPr txBox="1"/>
          <p:nvPr/>
        </p:nvSpPr>
        <p:spPr>
          <a:xfrm>
            <a:off x="623318" y="4549020"/>
            <a:ext cx="7360920" cy="1415772"/>
          </a:xfrm>
          <a:prstGeom prst="rect">
            <a:avLst/>
          </a:prstGeom>
          <a:noFill/>
        </p:spPr>
        <p:txBody>
          <a:bodyPr wrap="square" rtlCol="0">
            <a:spAutoFit/>
          </a:bodyPr>
          <a:lstStyle/>
          <a:p>
            <a:r>
              <a:rPr lang="en-US" sz="2400" b="1" dirty="0">
                <a:solidFill>
                  <a:schemeClr val="bg1"/>
                </a:solidFill>
                <a:latin typeface="Lato" panose="020F0502020204030203" pitchFamily="34" charset="0"/>
                <a:cs typeface="Lato" panose="020F0502020204030203" pitchFamily="34" charset="0"/>
              </a:rPr>
              <a:t>Joe Setch (he/him)</a:t>
            </a:r>
          </a:p>
          <a:p>
            <a:endParaRPr lang="en-US" sz="2400" b="1" dirty="0">
              <a:solidFill>
                <a:schemeClr val="bg1"/>
              </a:solidFill>
              <a:latin typeface="Lato" panose="020F0502020204030203" pitchFamily="34" charset="0"/>
              <a:cs typeface="Lato" panose="020F0502020204030203" pitchFamily="34" charset="0"/>
            </a:endParaRPr>
          </a:p>
          <a:p>
            <a:r>
              <a:rPr lang="en-US" sz="1900" dirty="0">
                <a:solidFill>
                  <a:schemeClr val="bg1"/>
                </a:solidFill>
                <a:latin typeface="Lato" panose="020F0502020204030203" pitchFamily="34" charset="0"/>
                <a:cs typeface="Lato" panose="020F0502020204030203" pitchFamily="34" charset="0"/>
              </a:rPr>
              <a:t>Marketing &amp; Communications Officer,</a:t>
            </a:r>
          </a:p>
          <a:p>
            <a:r>
              <a:rPr lang="en-US" sz="1900" dirty="0">
                <a:solidFill>
                  <a:schemeClr val="bg1"/>
                </a:solidFill>
                <a:latin typeface="Lato" panose="020F0502020204030203" pitchFamily="34" charset="0"/>
                <a:cs typeface="Lato" panose="020F0502020204030203" pitchFamily="34" charset="0"/>
              </a:rPr>
              <a:t>Museums Galleries Scotland</a:t>
            </a:r>
            <a:endParaRPr lang="en-GB" sz="1900" dirty="0">
              <a:solidFill>
                <a:schemeClr val="bg1"/>
              </a:solidFill>
              <a:latin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168216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5190C-C7FA-FBFF-A070-09FC4D0007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50228A-EAEC-B774-A803-F5A2C3BA8B4E}"/>
              </a:ext>
            </a:extLst>
          </p:cNvPr>
          <p:cNvSpPr txBox="1">
            <a:spLocks noGrp="1"/>
          </p:cNvSpPr>
          <p:nvPr>
            <p:ph type="title" idx="4294967295"/>
          </p:nvPr>
        </p:nvSpPr>
        <p:spPr>
          <a:xfrm>
            <a:off x="539495" y="164592"/>
            <a:ext cx="9021599"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70062"/>
                </a:solidFill>
                <a:effectLst/>
                <a:uLnTx/>
                <a:uFillTx/>
                <a:latin typeface="Lato" panose="020F0502020204030203" pitchFamily="34" charset="0"/>
                <a:ea typeface="+mn-ea"/>
                <a:cs typeface="Lato" panose="020F0502020204030203" pitchFamily="34" charset="0"/>
              </a:rPr>
              <a:t>Social media as a search engine</a:t>
            </a:r>
          </a:p>
        </p:txBody>
      </p:sp>
      <p:sp>
        <p:nvSpPr>
          <p:cNvPr id="10" name="TextBox 9">
            <a:extLst>
              <a:ext uri="{FF2B5EF4-FFF2-40B4-BE49-F238E27FC236}">
                <a16:creationId xmlns:a16="http://schemas.microsoft.com/office/drawing/2014/main" id="{9E5E9CCC-1BC2-2A91-7F7F-25E10E6A7D8C}"/>
              </a:ext>
            </a:extLst>
          </p:cNvPr>
          <p:cNvSpPr txBox="1"/>
          <p:nvPr/>
        </p:nvSpPr>
        <p:spPr>
          <a:xfrm>
            <a:off x="343867" y="5777668"/>
            <a:ext cx="3626562" cy="369332"/>
          </a:xfrm>
          <a:prstGeom prst="rect">
            <a:avLst/>
          </a:prstGeom>
          <a:noFill/>
        </p:spPr>
        <p:txBody>
          <a:bodyPr wrap="square" rtlCol="0">
            <a:spAutoFit/>
          </a:bodyPr>
          <a:lstStyle/>
          <a:p>
            <a:r>
              <a:rPr lang="en-US" dirty="0">
                <a:latin typeface="Lato" panose="020F0502020204030203" pitchFamily="34" charset="0"/>
                <a:cs typeface="Lato" panose="020F0502020204030203" pitchFamily="34" charset="0"/>
              </a:rPr>
              <a:t>‘Things to do in Fife’ on Instagram</a:t>
            </a:r>
          </a:p>
        </p:txBody>
      </p:sp>
      <p:pic>
        <p:nvPicPr>
          <p:cNvPr id="9" name="Picture 8" descr="Instagram Reels featuring a range of attractions in Fife.">
            <a:extLst>
              <a:ext uri="{FF2B5EF4-FFF2-40B4-BE49-F238E27FC236}">
                <a16:creationId xmlns:a16="http://schemas.microsoft.com/office/drawing/2014/main" id="{5283E93F-1206-7195-D171-41DC2D80CFFC}"/>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43867" y="1040222"/>
            <a:ext cx="3944669" cy="3880441"/>
          </a:xfrm>
          <a:prstGeom prst="rect">
            <a:avLst/>
          </a:prstGeom>
        </p:spPr>
      </p:pic>
      <p:sp>
        <p:nvSpPr>
          <p:cNvPr id="14" name="TextBox 13">
            <a:extLst>
              <a:ext uri="{FF2B5EF4-FFF2-40B4-BE49-F238E27FC236}">
                <a16:creationId xmlns:a16="http://schemas.microsoft.com/office/drawing/2014/main" id="{AB5AAC84-4EC0-8E9A-D2F2-A19DA9F44174}"/>
              </a:ext>
            </a:extLst>
          </p:cNvPr>
          <p:cNvSpPr txBox="1"/>
          <p:nvPr/>
        </p:nvSpPr>
        <p:spPr>
          <a:xfrm>
            <a:off x="4533570" y="5777668"/>
            <a:ext cx="3028201" cy="369332"/>
          </a:xfrm>
          <a:prstGeom prst="rect">
            <a:avLst/>
          </a:prstGeom>
          <a:noFill/>
        </p:spPr>
        <p:txBody>
          <a:bodyPr wrap="none" rtlCol="0">
            <a:spAutoFit/>
          </a:bodyPr>
          <a:lstStyle/>
          <a:p>
            <a:r>
              <a:rPr lang="en-US" dirty="0">
                <a:latin typeface="Lato" panose="020F0502020204030203" pitchFamily="34" charset="0"/>
                <a:cs typeface="Lato" panose="020F0502020204030203" pitchFamily="34" charset="0"/>
              </a:rPr>
              <a:t>‘Scottish museum’ on TikTok</a:t>
            </a:r>
          </a:p>
        </p:txBody>
      </p:sp>
      <p:grpSp>
        <p:nvGrpSpPr>
          <p:cNvPr id="4" name="Group 3" descr="TikTok videos featuring a range of Scottish Museums.">
            <a:extLst>
              <a:ext uri="{FF2B5EF4-FFF2-40B4-BE49-F238E27FC236}">
                <a16:creationId xmlns:a16="http://schemas.microsoft.com/office/drawing/2014/main" id="{C89BD6D2-7BE6-8F21-5CB7-B311F514A6E1}"/>
              </a:ext>
            </a:extLst>
          </p:cNvPr>
          <p:cNvGrpSpPr/>
          <p:nvPr/>
        </p:nvGrpSpPr>
        <p:grpSpPr>
          <a:xfrm>
            <a:off x="4288536" y="736443"/>
            <a:ext cx="4189703" cy="4516734"/>
            <a:chOff x="4091661" y="2062323"/>
            <a:chExt cx="4189703" cy="4516734"/>
          </a:xfrm>
        </p:grpSpPr>
        <p:pic>
          <p:nvPicPr>
            <p:cNvPr id="5" name="Picture 4">
              <a:extLst>
                <a:ext uri="{FF2B5EF4-FFF2-40B4-BE49-F238E27FC236}">
                  <a16:creationId xmlns:a16="http://schemas.microsoft.com/office/drawing/2014/main" id="{57FFB6FF-4A7E-A608-B99D-02219D485C90}"/>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4091661" y="2062323"/>
              <a:ext cx="4118405" cy="2272734"/>
            </a:xfrm>
            <a:prstGeom prst="rect">
              <a:avLst/>
            </a:prstGeom>
          </p:spPr>
        </p:pic>
        <p:pic>
          <p:nvPicPr>
            <p:cNvPr id="8" name="Picture 7">
              <a:extLst>
                <a:ext uri="{FF2B5EF4-FFF2-40B4-BE49-F238E27FC236}">
                  <a16:creationId xmlns:a16="http://schemas.microsoft.com/office/drawing/2014/main" id="{F5C7D761-FB35-C47A-7EFB-CB9E9119BB32}"/>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4336695" y="4306323"/>
              <a:ext cx="3944669" cy="2272734"/>
            </a:xfrm>
            <a:prstGeom prst="rect">
              <a:avLst/>
            </a:prstGeom>
          </p:spPr>
        </p:pic>
      </p:grpSp>
      <p:sp>
        <p:nvSpPr>
          <p:cNvPr id="11" name="TextBox 10">
            <a:extLst>
              <a:ext uri="{FF2B5EF4-FFF2-40B4-BE49-F238E27FC236}">
                <a16:creationId xmlns:a16="http://schemas.microsoft.com/office/drawing/2014/main" id="{FABDD0FD-6DEA-7B67-6310-98F775055222}"/>
              </a:ext>
            </a:extLst>
          </p:cNvPr>
          <p:cNvSpPr txBox="1"/>
          <p:nvPr/>
        </p:nvSpPr>
        <p:spPr>
          <a:xfrm>
            <a:off x="8124912" y="5777668"/>
            <a:ext cx="3941592" cy="369332"/>
          </a:xfrm>
          <a:prstGeom prst="rect">
            <a:avLst/>
          </a:prstGeom>
          <a:noFill/>
        </p:spPr>
        <p:txBody>
          <a:bodyPr wrap="none" rtlCol="0">
            <a:spAutoFit/>
          </a:bodyPr>
          <a:lstStyle/>
          <a:p>
            <a:r>
              <a:rPr lang="en-US" dirty="0">
                <a:latin typeface="Lato" panose="020F0502020204030203" pitchFamily="34" charset="0"/>
                <a:cs typeface="Lato" panose="020F0502020204030203" pitchFamily="34" charset="0"/>
              </a:rPr>
              <a:t>‘Family day out in Perth’ on Facebook</a:t>
            </a:r>
          </a:p>
        </p:txBody>
      </p:sp>
      <p:pic>
        <p:nvPicPr>
          <p:cNvPr id="12" name="Picture 11" descr="A Facebook screenshot from Perth Art Gallery, promoting a &quot;Messy Play&quot; family activity day.">
            <a:hlinkClick r:id="rId6"/>
            <a:extLst>
              <a:ext uri="{FF2B5EF4-FFF2-40B4-BE49-F238E27FC236}">
                <a16:creationId xmlns:a16="http://schemas.microsoft.com/office/drawing/2014/main" id="{0D518CB3-91AD-BE84-7303-F92C4A7EF55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622791" y="1068956"/>
            <a:ext cx="3144007" cy="3880441"/>
          </a:xfrm>
          <a:prstGeom prst="rect">
            <a:avLst/>
          </a:prstGeom>
        </p:spPr>
      </p:pic>
    </p:spTree>
    <p:extLst>
      <p:ext uri="{BB962C8B-B14F-4D97-AF65-F5344CB8AC3E}">
        <p14:creationId xmlns:p14="http://schemas.microsoft.com/office/powerpoint/2010/main" val="36024723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C17CA9-622E-3F52-7803-CAA5EF7443C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0C9D3F9F-FA95-AE1C-8B76-D3EAA1D01695}"/>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Creating compelling content</a:t>
            </a:r>
            <a:endParaRPr lang="en-GB" dirty="0"/>
          </a:p>
        </p:txBody>
      </p:sp>
    </p:spTree>
    <p:extLst>
      <p:ext uri="{BB962C8B-B14F-4D97-AF65-F5344CB8AC3E}">
        <p14:creationId xmlns:p14="http://schemas.microsoft.com/office/powerpoint/2010/main" val="24479032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BDF6DD-56CE-F7F7-3615-5EB4D77880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B35260-BD27-7AA8-E6E3-9B6E68FC1B86}"/>
              </a:ext>
            </a:extLst>
          </p:cNvPr>
          <p:cNvSpPr txBox="1">
            <a:spLocks noGrp="1"/>
          </p:cNvSpPr>
          <p:nvPr>
            <p:ph type="title" idx="4294967295"/>
          </p:nvPr>
        </p:nvSpPr>
        <p:spPr>
          <a:xfrm>
            <a:off x="539495" y="237744"/>
            <a:ext cx="9021599"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C70062"/>
                </a:solidFill>
                <a:effectLst/>
                <a:uLnTx/>
                <a:uFillTx/>
                <a:latin typeface="Lato" panose="020F0502020204030203" pitchFamily="34" charset="0"/>
                <a:ea typeface="+mn-ea"/>
                <a:cs typeface="Lato" panose="020F0502020204030203" pitchFamily="34" charset="0"/>
              </a:rPr>
              <a:t>Strengths and skills</a:t>
            </a:r>
          </a:p>
        </p:txBody>
      </p:sp>
      <p:sp>
        <p:nvSpPr>
          <p:cNvPr id="3" name="TextBox 2">
            <a:extLst>
              <a:ext uri="{FF2B5EF4-FFF2-40B4-BE49-F238E27FC236}">
                <a16:creationId xmlns:a16="http://schemas.microsoft.com/office/drawing/2014/main" id="{F4D21236-CB5F-43DD-3DFD-6CFECBBE0AC2}"/>
              </a:ext>
            </a:extLst>
          </p:cNvPr>
          <p:cNvSpPr txBox="1"/>
          <p:nvPr/>
        </p:nvSpPr>
        <p:spPr>
          <a:xfrm>
            <a:off x="539495" y="1457185"/>
            <a:ext cx="8370589" cy="5282343"/>
          </a:xfrm>
          <a:prstGeom prst="rect">
            <a:avLst/>
          </a:prstGeom>
          <a:noFill/>
        </p:spPr>
        <p:txBody>
          <a:bodyPr wrap="square" rtlCol="0">
            <a:spAutoFit/>
          </a:bodyPr>
          <a:lstStyle/>
          <a:p>
            <a:pPr marL="457200" indent="-457200">
              <a:lnSpc>
                <a:spcPct val="150000"/>
              </a:lnSpc>
              <a:buBlip>
                <a:blip r:embed="rId3"/>
              </a:buBlip>
            </a:pPr>
            <a:r>
              <a:rPr lang="en-GB" sz="2000" dirty="0">
                <a:latin typeface="Lato" panose="020F0502020204030203" pitchFamily="34" charset="0"/>
                <a:cs typeface="Lato" panose="020F0502020204030203" pitchFamily="34" charset="0"/>
              </a:rPr>
              <a:t>What are the strengths of you and your team? Put this at the heart of your content creation.</a:t>
            </a:r>
          </a:p>
          <a:p>
            <a:pPr marL="457200" indent="-457200">
              <a:lnSpc>
                <a:spcPct val="150000"/>
              </a:lnSpc>
              <a:buBlip>
                <a:blip r:embed="rId3"/>
              </a:buBlip>
            </a:pPr>
            <a:r>
              <a:rPr lang="en-GB" sz="2000" dirty="0">
                <a:latin typeface="Lato" panose="020F0502020204030203" pitchFamily="34" charset="0"/>
                <a:cs typeface="Lato" panose="020F0502020204030203" pitchFamily="34" charset="0"/>
              </a:rPr>
              <a:t>Have fun – people love authentic enthusiasm. What do you have fun with at your museum? </a:t>
            </a:r>
          </a:p>
          <a:p>
            <a:pPr marL="457200" indent="-457200">
              <a:lnSpc>
                <a:spcPct val="150000"/>
              </a:lnSpc>
              <a:buBlip>
                <a:blip r:embed="rId3"/>
              </a:buBlip>
            </a:pPr>
            <a:r>
              <a:rPr lang="en-GB" sz="2000" dirty="0">
                <a:latin typeface="Lato" panose="020F0502020204030203" pitchFamily="34" charset="0"/>
                <a:cs typeface="Lato" panose="020F0502020204030203" pitchFamily="34" charset="0"/>
              </a:rPr>
              <a:t>Share your passions – let them shine! It doesn’t need to be polished – but it does need to be appealing.</a:t>
            </a:r>
          </a:p>
          <a:p>
            <a:pPr marL="457200" indent="-457200">
              <a:lnSpc>
                <a:spcPct val="150000"/>
              </a:lnSpc>
              <a:buBlip>
                <a:blip r:embed="rId3"/>
              </a:buBlip>
            </a:pPr>
            <a:r>
              <a:rPr lang="en-GB" sz="2000" dirty="0">
                <a:latin typeface="Lato" panose="020F0502020204030203" pitchFamily="34" charset="0"/>
                <a:cs typeface="Lato" panose="020F0502020204030203" pitchFamily="34" charset="0"/>
              </a:rPr>
              <a:t>Don’t be afraid to try new things, or adapt popular formats – it’s all good practice</a:t>
            </a:r>
          </a:p>
          <a:p>
            <a:pPr>
              <a:lnSpc>
                <a:spcPct val="150000"/>
              </a:lnSpc>
            </a:pPr>
            <a:endParaRPr lang="en-GB" sz="2000" dirty="0">
              <a:latin typeface="Lato" panose="020F0502020204030203" pitchFamily="34" charset="0"/>
              <a:cs typeface="Lato" panose="020F0502020204030203" pitchFamily="34" charset="0"/>
            </a:endParaRPr>
          </a:p>
          <a:p>
            <a:pPr marL="457200" indent="-457200">
              <a:lnSpc>
                <a:spcPct val="150000"/>
              </a:lnSpc>
              <a:buBlip>
                <a:blip r:embed="rId3"/>
              </a:buBlip>
            </a:pPr>
            <a:endParaRPr lang="en-US" sz="2400" dirty="0">
              <a:latin typeface="Lato" panose="020F0502020204030203" pitchFamily="34" charset="0"/>
              <a:cs typeface="Lato" panose="020F0502020204030203" pitchFamily="34" charset="0"/>
            </a:endParaRPr>
          </a:p>
          <a:p>
            <a:pPr marL="457200" indent="-457200">
              <a:lnSpc>
                <a:spcPct val="150000"/>
              </a:lnSpc>
              <a:buBlip>
                <a:blip r:embed="rId3"/>
              </a:buBlip>
            </a:pPr>
            <a:endParaRPr lang="en-US" sz="2400" dirty="0">
              <a:latin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9466847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ount Stuart's Instagram bio, with the caption &quot;Charitable trust based on the Isle of Bute with history, design, community &amp; education at its heart.&quot;">
            <a:hlinkClick r:id="rId3"/>
            <a:extLst>
              <a:ext uri="{FF2B5EF4-FFF2-40B4-BE49-F238E27FC236}">
                <a16:creationId xmlns:a16="http://schemas.microsoft.com/office/drawing/2014/main" id="{2C6A62FA-9D2E-792F-0C16-B33A52103BB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81152" y="571190"/>
            <a:ext cx="4456197" cy="1448687"/>
          </a:xfrm>
          <a:prstGeom prst="rect">
            <a:avLst/>
          </a:prstGeom>
        </p:spPr>
      </p:pic>
      <p:pic>
        <p:nvPicPr>
          <p:cNvPr id="5" name="Picture 4" descr="A screenshot of Mount Stuart's  Instagram profile. It features atmospheric photos of the site's architecture, collections, and grounds.">
            <a:extLst>
              <a:ext uri="{FF2B5EF4-FFF2-40B4-BE49-F238E27FC236}">
                <a16:creationId xmlns:a16="http://schemas.microsoft.com/office/drawing/2014/main" id="{F2497F57-AD61-4BF9-A1AB-29B72BAD4DC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1989" y="571190"/>
            <a:ext cx="6441731" cy="5715620"/>
          </a:xfrm>
          <a:prstGeom prst="rect">
            <a:avLst/>
          </a:prstGeom>
        </p:spPr>
      </p:pic>
      <p:sp>
        <p:nvSpPr>
          <p:cNvPr id="12" name="Oval 11">
            <a:extLst>
              <a:ext uri="{FF2B5EF4-FFF2-40B4-BE49-F238E27FC236}">
                <a16:creationId xmlns:a16="http://schemas.microsoft.com/office/drawing/2014/main" id="{7E9D874D-1ECD-4D9B-A86A-FBB2F46E8B63}"/>
              </a:ext>
              <a:ext uri="{C183D7F6-B498-43B3-948B-1728B52AA6E4}">
                <adec:decorative xmlns:adec="http://schemas.microsoft.com/office/drawing/2017/decorative" val="1"/>
              </a:ext>
            </a:extLst>
          </p:cNvPr>
          <p:cNvSpPr/>
          <p:nvPr/>
        </p:nvSpPr>
        <p:spPr>
          <a:xfrm>
            <a:off x="7181152" y="5408986"/>
            <a:ext cx="877824" cy="877824"/>
          </a:xfrm>
          <a:prstGeom prst="ellipse">
            <a:avLst/>
          </a:prstGeom>
          <a:solidFill>
            <a:srgbClr val="B37D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13A6FACC-71F4-8E73-431D-66B085C24D77}"/>
              </a:ext>
              <a:ext uri="{C183D7F6-B498-43B3-948B-1728B52AA6E4}">
                <adec:decorative xmlns:adec="http://schemas.microsoft.com/office/drawing/2017/decorative" val="1"/>
              </a:ext>
            </a:extLst>
          </p:cNvPr>
          <p:cNvSpPr/>
          <p:nvPr/>
        </p:nvSpPr>
        <p:spPr>
          <a:xfrm>
            <a:off x="8443025" y="5408986"/>
            <a:ext cx="877824" cy="877824"/>
          </a:xfrm>
          <a:prstGeom prst="ellipse">
            <a:avLst/>
          </a:prstGeom>
          <a:solidFill>
            <a:srgbClr val="44551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BF266D9C-ABE6-CB82-2595-035A41BDD98D}"/>
              </a:ext>
              <a:ext uri="{C183D7F6-B498-43B3-948B-1728B52AA6E4}">
                <adec:decorative xmlns:adec="http://schemas.microsoft.com/office/drawing/2017/decorative" val="1"/>
              </a:ext>
            </a:extLst>
          </p:cNvPr>
          <p:cNvSpPr/>
          <p:nvPr/>
        </p:nvSpPr>
        <p:spPr>
          <a:xfrm>
            <a:off x="9700914" y="5408986"/>
            <a:ext cx="877824" cy="877824"/>
          </a:xfrm>
          <a:prstGeom prst="ellipse">
            <a:avLst/>
          </a:prstGeom>
          <a:solidFill>
            <a:srgbClr val="404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C1E3989B-5848-6B5E-978D-2DACF8CB946E}"/>
              </a:ext>
              <a:ext uri="{C183D7F6-B498-43B3-948B-1728B52AA6E4}">
                <adec:decorative xmlns:adec="http://schemas.microsoft.com/office/drawing/2017/decorative" val="1"/>
              </a:ext>
            </a:extLst>
          </p:cNvPr>
          <p:cNvSpPr/>
          <p:nvPr/>
        </p:nvSpPr>
        <p:spPr>
          <a:xfrm>
            <a:off x="10958804" y="5408986"/>
            <a:ext cx="877824" cy="877824"/>
          </a:xfrm>
          <a:prstGeom prst="ellipse">
            <a:avLst/>
          </a:prstGeom>
          <a:solidFill>
            <a:srgbClr val="6D3C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A952C100-C3EA-EB71-15DE-FF2DA5D9077C}"/>
              </a:ext>
            </a:extLst>
          </p:cNvPr>
          <p:cNvSpPr txBox="1"/>
          <p:nvPr/>
        </p:nvSpPr>
        <p:spPr>
          <a:xfrm>
            <a:off x="7622056" y="2319755"/>
            <a:ext cx="3397586" cy="1938992"/>
          </a:xfrm>
          <a:prstGeom prst="rect">
            <a:avLst/>
          </a:prstGeom>
          <a:noFill/>
        </p:spPr>
        <p:txBody>
          <a:bodyPr wrap="square" rtlCol="0">
            <a:spAutoFit/>
          </a:bodyPr>
          <a:lstStyle/>
          <a:p>
            <a:r>
              <a:rPr lang="en-US" sz="2400" dirty="0">
                <a:latin typeface="Lato" panose="020F0502020204030203" pitchFamily="34" charset="0"/>
                <a:cs typeface="Lato" panose="020F0502020204030203" pitchFamily="34" charset="0"/>
              </a:rPr>
              <a:t>Sophisticated</a:t>
            </a:r>
          </a:p>
          <a:p>
            <a:r>
              <a:rPr lang="en-US" sz="2400" dirty="0">
                <a:latin typeface="Lato" panose="020F0502020204030203" pitchFamily="34" charset="0"/>
                <a:cs typeface="Lato" panose="020F0502020204030203" pitchFamily="34" charset="0"/>
              </a:rPr>
              <a:t>Exclusive</a:t>
            </a:r>
          </a:p>
          <a:p>
            <a:r>
              <a:rPr lang="en-US" sz="2400" dirty="0">
                <a:latin typeface="Lato" panose="020F0502020204030203" pitchFamily="34" charset="0"/>
                <a:cs typeface="Lato" panose="020F0502020204030203" pitchFamily="34" charset="0"/>
              </a:rPr>
              <a:t>Luxurious</a:t>
            </a:r>
          </a:p>
          <a:p>
            <a:r>
              <a:rPr lang="en-US" sz="2400" dirty="0">
                <a:latin typeface="Lato" panose="020F0502020204030203" pitchFamily="34" charset="0"/>
                <a:cs typeface="Lato" panose="020F0502020204030203" pitchFamily="34" charset="0"/>
              </a:rPr>
              <a:t>Serious</a:t>
            </a:r>
          </a:p>
          <a:p>
            <a:r>
              <a:rPr lang="en-US" sz="2400" dirty="0">
                <a:latin typeface="Lato" panose="020F0502020204030203" pitchFamily="34" charset="0"/>
                <a:cs typeface="Lato" panose="020F0502020204030203" pitchFamily="34" charset="0"/>
              </a:rPr>
              <a:t>Warm</a:t>
            </a:r>
          </a:p>
        </p:txBody>
      </p:sp>
    </p:spTree>
    <p:extLst>
      <p:ext uri="{BB962C8B-B14F-4D97-AF65-F5344CB8AC3E}">
        <p14:creationId xmlns:p14="http://schemas.microsoft.com/office/powerpoint/2010/main" val="3923399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BA6CC-A40E-4CEA-53F7-BE062C40FCB4}"/>
            </a:ext>
          </a:extLst>
        </p:cNvPr>
        <p:cNvGrpSpPr/>
        <p:nvPr/>
      </p:nvGrpSpPr>
      <p:grpSpPr>
        <a:xfrm>
          <a:off x="0" y="0"/>
          <a:ext cx="0" cy="0"/>
          <a:chOff x="0" y="0"/>
          <a:chExt cx="0" cy="0"/>
        </a:xfrm>
      </p:grpSpPr>
      <p:pic>
        <p:nvPicPr>
          <p:cNvPr id="4" name="Picture 3" descr="Glasgow Women's Library's Instagram bio, with the caption &quot;GWL is the only Accredited Museum in the UK dedicated to women's history, with a lending library, public events &amp; learning opportunities.&quot;">
            <a:hlinkClick r:id="rId2"/>
            <a:extLst>
              <a:ext uri="{FF2B5EF4-FFF2-40B4-BE49-F238E27FC236}">
                <a16:creationId xmlns:a16="http://schemas.microsoft.com/office/drawing/2014/main" id="{2A05610D-B850-8E75-3BCE-7B111555F62E}"/>
              </a:ext>
            </a:extLst>
          </p:cNvPr>
          <p:cNvPicPr>
            <a:picLocks noChangeAspect="1"/>
          </p:cNvPicPr>
          <p:nvPr/>
        </p:nvPicPr>
        <p:blipFill>
          <a:blip r:embed="rId3" cstate="email">
            <a:extLst>
              <a:ext uri="{28A0092B-C50C-407E-A947-70E740481C1C}">
                <a14:useLocalDpi xmlns:a14="http://schemas.microsoft.com/office/drawing/2010/main"/>
              </a:ext>
            </a:extLst>
          </a:blip>
          <a:srcRect l="3298"/>
          <a:stretch>
            <a:fillRect/>
          </a:stretch>
        </p:blipFill>
        <p:spPr>
          <a:xfrm>
            <a:off x="7181152" y="557867"/>
            <a:ext cx="4420169" cy="1462010"/>
          </a:xfrm>
          <a:prstGeom prst="rect">
            <a:avLst/>
          </a:prstGeom>
        </p:spPr>
      </p:pic>
      <p:pic>
        <p:nvPicPr>
          <p:cNvPr id="3" name="Picture 2" descr="A screenshot of Glasgow Women's Library's Instagram profile. It features bold statements, bright colours, and photos of groups of people.">
            <a:extLst>
              <a:ext uri="{FF2B5EF4-FFF2-40B4-BE49-F238E27FC236}">
                <a16:creationId xmlns:a16="http://schemas.microsoft.com/office/drawing/2014/main" id="{1ACFC7B4-C2A7-507E-7998-0259514D373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1988" y="557867"/>
            <a:ext cx="6441731" cy="5728943"/>
          </a:xfrm>
          <a:prstGeom prst="rect">
            <a:avLst/>
          </a:prstGeom>
        </p:spPr>
      </p:pic>
      <p:sp>
        <p:nvSpPr>
          <p:cNvPr id="12" name="Oval 11">
            <a:extLst>
              <a:ext uri="{FF2B5EF4-FFF2-40B4-BE49-F238E27FC236}">
                <a16:creationId xmlns:a16="http://schemas.microsoft.com/office/drawing/2014/main" id="{B2041F28-5890-E17B-5371-B0F852FB47AC}"/>
              </a:ext>
              <a:ext uri="{C183D7F6-B498-43B3-948B-1728B52AA6E4}">
                <adec:decorative xmlns:adec="http://schemas.microsoft.com/office/drawing/2017/decorative" val="1"/>
              </a:ext>
            </a:extLst>
          </p:cNvPr>
          <p:cNvSpPr/>
          <p:nvPr/>
        </p:nvSpPr>
        <p:spPr>
          <a:xfrm>
            <a:off x="7181152" y="5408986"/>
            <a:ext cx="877824" cy="877824"/>
          </a:xfrm>
          <a:prstGeom prst="ellipse">
            <a:avLst/>
          </a:prstGeom>
          <a:solidFill>
            <a:srgbClr val="79A3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DCFFAF02-B2B3-1CA5-3F3D-B1E4D9B00C2E}"/>
              </a:ext>
              <a:ext uri="{C183D7F6-B498-43B3-948B-1728B52AA6E4}">
                <adec:decorative xmlns:adec="http://schemas.microsoft.com/office/drawing/2017/decorative" val="1"/>
              </a:ext>
            </a:extLst>
          </p:cNvPr>
          <p:cNvSpPr/>
          <p:nvPr/>
        </p:nvSpPr>
        <p:spPr>
          <a:xfrm>
            <a:off x="8443025" y="5408986"/>
            <a:ext cx="877824" cy="877824"/>
          </a:xfrm>
          <a:prstGeom prst="ellipse">
            <a:avLst/>
          </a:prstGeom>
          <a:solidFill>
            <a:srgbClr val="DCCB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FA45A3A4-C284-5A81-44E1-B41B667FC5FB}"/>
              </a:ext>
              <a:ext uri="{C183D7F6-B498-43B3-948B-1728B52AA6E4}">
                <adec:decorative xmlns:adec="http://schemas.microsoft.com/office/drawing/2017/decorative" val="1"/>
              </a:ext>
            </a:extLst>
          </p:cNvPr>
          <p:cNvSpPr/>
          <p:nvPr/>
        </p:nvSpPr>
        <p:spPr>
          <a:xfrm>
            <a:off x="9700914" y="5408986"/>
            <a:ext cx="877824" cy="877824"/>
          </a:xfrm>
          <a:prstGeom prst="ellipse">
            <a:avLst/>
          </a:prstGeom>
          <a:solidFill>
            <a:srgbClr val="E7A3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38D154D4-9FB7-93C1-3742-D837D81B5172}"/>
              </a:ext>
              <a:ext uri="{C183D7F6-B498-43B3-948B-1728B52AA6E4}">
                <adec:decorative xmlns:adec="http://schemas.microsoft.com/office/drawing/2017/decorative" val="1"/>
              </a:ext>
            </a:extLst>
          </p:cNvPr>
          <p:cNvSpPr/>
          <p:nvPr/>
        </p:nvSpPr>
        <p:spPr>
          <a:xfrm>
            <a:off x="10958804" y="5408986"/>
            <a:ext cx="877824" cy="877824"/>
          </a:xfrm>
          <a:prstGeom prst="ellipse">
            <a:avLst/>
          </a:prstGeom>
          <a:solidFill>
            <a:srgbClr val="A6E3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9AC24533-35F8-0157-21CE-F4D3F9593F75}"/>
              </a:ext>
            </a:extLst>
          </p:cNvPr>
          <p:cNvSpPr txBox="1"/>
          <p:nvPr/>
        </p:nvSpPr>
        <p:spPr>
          <a:xfrm>
            <a:off x="7622056" y="2319755"/>
            <a:ext cx="4214572" cy="2683876"/>
          </a:xfrm>
          <a:prstGeom prst="rect">
            <a:avLst/>
          </a:prstGeom>
          <a:noFill/>
        </p:spPr>
        <p:txBody>
          <a:bodyPr wrap="square" rtlCol="0">
            <a:spAutoFit/>
          </a:bodyPr>
          <a:lstStyle/>
          <a:p>
            <a:r>
              <a:rPr lang="en-US" sz="2400" dirty="0">
                <a:latin typeface="Lato" panose="020F0502020204030203" pitchFamily="34" charset="0"/>
                <a:cs typeface="Lato" panose="020F0502020204030203" pitchFamily="34" charset="0"/>
              </a:rPr>
              <a:t>Bright</a:t>
            </a:r>
          </a:p>
          <a:p>
            <a:r>
              <a:rPr lang="en-US" sz="2400" dirty="0">
                <a:latin typeface="Lato" panose="020F0502020204030203" pitchFamily="34" charset="0"/>
                <a:cs typeface="Lato" panose="020F0502020204030203" pitchFamily="34" charset="0"/>
              </a:rPr>
              <a:t>Friendly</a:t>
            </a:r>
          </a:p>
          <a:p>
            <a:r>
              <a:rPr lang="en-US" sz="2400" dirty="0">
                <a:latin typeface="Lato" panose="020F0502020204030203" pitchFamily="34" charset="0"/>
                <a:cs typeface="Lato" panose="020F0502020204030203" pitchFamily="34" charset="0"/>
              </a:rPr>
              <a:t>Relaxed</a:t>
            </a:r>
          </a:p>
          <a:p>
            <a:r>
              <a:rPr lang="en-US" sz="2400" dirty="0">
                <a:latin typeface="Lato" panose="020F0502020204030203" pitchFamily="34" charset="0"/>
                <a:cs typeface="Lato" panose="020F0502020204030203" pitchFamily="34" charset="0"/>
              </a:rPr>
              <a:t>Togetherness</a:t>
            </a:r>
          </a:p>
          <a:p>
            <a:endParaRPr lang="en-US" sz="2400" dirty="0">
              <a:latin typeface="Lato" panose="020F0502020204030203" pitchFamily="34" charset="0"/>
              <a:cs typeface="Lato" panose="020F0502020204030203" pitchFamily="34" charset="0"/>
            </a:endParaRPr>
          </a:p>
          <a:p>
            <a:r>
              <a:rPr lang="en-US" sz="2400" dirty="0">
                <a:latin typeface="Lato" panose="020F0502020204030203" pitchFamily="34" charset="0"/>
                <a:cs typeface="Lato" panose="020F0502020204030203" pitchFamily="34" charset="0"/>
              </a:rPr>
              <a:t>Font – bold, bright, confident</a:t>
            </a:r>
            <a:endParaRPr lang="en-GB" sz="2400" dirty="0">
              <a:latin typeface="Lato" panose="020F0502020204030203" pitchFamily="34" charset="0"/>
              <a:cs typeface="Lato" panose="020F0502020204030203" pitchFamily="34" charset="0"/>
            </a:endParaRPr>
          </a:p>
          <a:p>
            <a:pPr>
              <a:lnSpc>
                <a:spcPct val="150000"/>
              </a:lnSpc>
            </a:pPr>
            <a:endParaRPr lang="en-US" dirty="0"/>
          </a:p>
        </p:txBody>
      </p:sp>
    </p:spTree>
    <p:extLst>
      <p:ext uri="{BB962C8B-B14F-4D97-AF65-F5344CB8AC3E}">
        <p14:creationId xmlns:p14="http://schemas.microsoft.com/office/powerpoint/2010/main" val="33501284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82621B-3FDD-C229-51AD-2C6171CBD286}"/>
            </a:ext>
          </a:extLst>
        </p:cNvPr>
        <p:cNvGrpSpPr/>
        <p:nvPr/>
      </p:nvGrpSpPr>
      <p:grpSpPr>
        <a:xfrm>
          <a:off x="0" y="0"/>
          <a:ext cx="0" cy="0"/>
          <a:chOff x="0" y="0"/>
          <a:chExt cx="0" cy="0"/>
        </a:xfrm>
      </p:grpSpPr>
      <p:pic>
        <p:nvPicPr>
          <p:cNvPr id="6" name="Picture 5" descr="Gairloch Museum's Instagram bio, with the caption &quot;Independent museum preserving the heritage, history &amp; culture of Gairloch &amp; surrounding areas&quot;">
            <a:hlinkClick r:id="rId2"/>
            <a:extLst>
              <a:ext uri="{FF2B5EF4-FFF2-40B4-BE49-F238E27FC236}">
                <a16:creationId xmlns:a16="http://schemas.microsoft.com/office/drawing/2014/main" id="{7D151288-C638-12B1-97CC-3F697DB38DA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63957" y="571189"/>
            <a:ext cx="4731870" cy="1525291"/>
          </a:xfrm>
          <a:prstGeom prst="rect">
            <a:avLst/>
          </a:prstGeom>
        </p:spPr>
      </p:pic>
      <p:pic>
        <p:nvPicPr>
          <p:cNvPr id="5" name="Picture 4" descr="A screenshot of Gairloch Museum's Instagram profile. It features beachy landscapes, Gaelic language posts, and vintage photography.">
            <a:extLst>
              <a:ext uri="{FF2B5EF4-FFF2-40B4-BE49-F238E27FC236}">
                <a16:creationId xmlns:a16="http://schemas.microsoft.com/office/drawing/2014/main" id="{F1F56C3F-F5C0-2E0C-4766-7861F5237D8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1988" y="582986"/>
            <a:ext cx="6441731" cy="5703824"/>
          </a:xfrm>
          <a:prstGeom prst="rect">
            <a:avLst/>
          </a:prstGeom>
        </p:spPr>
      </p:pic>
      <p:sp>
        <p:nvSpPr>
          <p:cNvPr id="12" name="Oval 11">
            <a:extLst>
              <a:ext uri="{FF2B5EF4-FFF2-40B4-BE49-F238E27FC236}">
                <a16:creationId xmlns:a16="http://schemas.microsoft.com/office/drawing/2014/main" id="{1FB7D46A-A3B2-4A53-D4C2-00DB9D45507F}"/>
              </a:ext>
              <a:ext uri="{C183D7F6-B498-43B3-948B-1728B52AA6E4}">
                <adec:decorative xmlns:adec="http://schemas.microsoft.com/office/drawing/2017/decorative" val="1"/>
              </a:ext>
            </a:extLst>
          </p:cNvPr>
          <p:cNvSpPr/>
          <p:nvPr/>
        </p:nvSpPr>
        <p:spPr>
          <a:xfrm>
            <a:off x="7181152" y="5408986"/>
            <a:ext cx="877824" cy="877824"/>
          </a:xfrm>
          <a:prstGeom prst="ellipse">
            <a:avLst/>
          </a:prstGeom>
          <a:solidFill>
            <a:srgbClr val="B6C1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1BE346C8-806A-42EA-40B4-FE983C21C259}"/>
              </a:ext>
              <a:ext uri="{C183D7F6-B498-43B3-948B-1728B52AA6E4}">
                <adec:decorative xmlns:adec="http://schemas.microsoft.com/office/drawing/2017/decorative" val="1"/>
              </a:ext>
            </a:extLst>
          </p:cNvPr>
          <p:cNvSpPr/>
          <p:nvPr/>
        </p:nvSpPr>
        <p:spPr>
          <a:xfrm>
            <a:off x="8443025" y="5408986"/>
            <a:ext cx="877824" cy="877824"/>
          </a:xfrm>
          <a:prstGeom prst="ellipse">
            <a:avLst/>
          </a:prstGeom>
          <a:solidFill>
            <a:srgbClr val="CECB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99BD22F5-2C64-1A26-3C4E-5B3745065B44}"/>
              </a:ext>
              <a:ext uri="{C183D7F6-B498-43B3-948B-1728B52AA6E4}">
                <adec:decorative xmlns:adec="http://schemas.microsoft.com/office/drawing/2017/decorative" val="1"/>
              </a:ext>
            </a:extLst>
          </p:cNvPr>
          <p:cNvSpPr/>
          <p:nvPr/>
        </p:nvSpPr>
        <p:spPr>
          <a:xfrm>
            <a:off x="9700914" y="5408986"/>
            <a:ext cx="877824" cy="877824"/>
          </a:xfrm>
          <a:prstGeom prst="ellipse">
            <a:avLst/>
          </a:prstGeom>
          <a:solidFill>
            <a:srgbClr val="4F60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A723CBF0-B89E-82A3-1A6F-729A75F02743}"/>
              </a:ext>
              <a:ext uri="{C183D7F6-B498-43B3-948B-1728B52AA6E4}">
                <adec:decorative xmlns:adec="http://schemas.microsoft.com/office/drawing/2017/decorative" val="1"/>
              </a:ext>
            </a:extLst>
          </p:cNvPr>
          <p:cNvSpPr/>
          <p:nvPr/>
        </p:nvSpPr>
        <p:spPr>
          <a:xfrm>
            <a:off x="10958804" y="5408986"/>
            <a:ext cx="877824" cy="877824"/>
          </a:xfrm>
          <a:prstGeom prst="ellipse">
            <a:avLst/>
          </a:prstGeom>
          <a:solidFill>
            <a:srgbClr val="84A5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87E6570A-7E0C-9B66-FC9D-6B2067941E1F}"/>
              </a:ext>
            </a:extLst>
          </p:cNvPr>
          <p:cNvSpPr txBox="1"/>
          <p:nvPr/>
        </p:nvSpPr>
        <p:spPr>
          <a:xfrm>
            <a:off x="7622056" y="2319755"/>
            <a:ext cx="4214572" cy="1938992"/>
          </a:xfrm>
          <a:prstGeom prst="rect">
            <a:avLst/>
          </a:prstGeom>
          <a:noFill/>
        </p:spPr>
        <p:txBody>
          <a:bodyPr wrap="square" rtlCol="0">
            <a:spAutoFit/>
          </a:bodyPr>
          <a:lstStyle/>
          <a:p>
            <a:r>
              <a:rPr lang="en-US" sz="2400" dirty="0">
                <a:latin typeface="Lato" panose="020F0502020204030203" pitchFamily="34" charset="0"/>
                <a:cs typeface="Lato" panose="020F0502020204030203" pitchFamily="34" charset="0"/>
              </a:rPr>
              <a:t>Fresh</a:t>
            </a:r>
          </a:p>
          <a:p>
            <a:r>
              <a:rPr lang="en-US" sz="2400" dirty="0">
                <a:latin typeface="Lato" panose="020F0502020204030203" pitchFamily="34" charset="0"/>
                <a:cs typeface="Lato" panose="020F0502020204030203" pitchFamily="34" charset="0"/>
              </a:rPr>
              <a:t>Beachy</a:t>
            </a:r>
          </a:p>
          <a:p>
            <a:r>
              <a:rPr lang="en-US" sz="2400" dirty="0">
                <a:latin typeface="Lato" panose="020F0502020204030203" pitchFamily="34" charset="0"/>
                <a:cs typeface="Lato" panose="020F0502020204030203" pitchFamily="34" charset="0"/>
              </a:rPr>
              <a:t>Spacious</a:t>
            </a:r>
          </a:p>
          <a:p>
            <a:r>
              <a:rPr lang="en-US" sz="2400" dirty="0">
                <a:latin typeface="Lato" panose="020F0502020204030203" pitchFamily="34" charset="0"/>
                <a:cs typeface="Lato" panose="020F0502020204030203" pitchFamily="34" charset="0"/>
              </a:rPr>
              <a:t>Relaxed</a:t>
            </a:r>
          </a:p>
          <a:p>
            <a:r>
              <a:rPr lang="en-US" sz="2400" dirty="0">
                <a:latin typeface="Lato" panose="020F0502020204030203" pitchFamily="34" charset="0"/>
                <a:cs typeface="Lato" panose="020F0502020204030203" pitchFamily="34" charset="0"/>
              </a:rPr>
              <a:t>Historic</a:t>
            </a:r>
            <a:endParaRPr lang="en-GB" sz="2400" dirty="0">
              <a:latin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2171003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E671D1-2F44-414F-8C33-748FCC4E652C}"/>
            </a:ext>
          </a:extLst>
        </p:cNvPr>
        <p:cNvGrpSpPr/>
        <p:nvPr/>
      </p:nvGrpSpPr>
      <p:grpSpPr>
        <a:xfrm>
          <a:off x="0" y="0"/>
          <a:ext cx="0" cy="0"/>
          <a:chOff x="0" y="0"/>
          <a:chExt cx="0" cy="0"/>
        </a:xfrm>
      </p:grpSpPr>
      <p:pic>
        <p:nvPicPr>
          <p:cNvPr id="10" name="Picture 9" descr="The Scottish Crannog Centre's Instagram bio, with the caption &quot;Experience the past at the Scottish Crannog Centre! Visit us at our new site in Dalerb, featuring a reconstructed Iron Age Village.&quot;">
            <a:hlinkClick r:id="rId2"/>
            <a:extLst>
              <a:ext uri="{FF2B5EF4-FFF2-40B4-BE49-F238E27FC236}">
                <a16:creationId xmlns:a16="http://schemas.microsoft.com/office/drawing/2014/main" id="{1012D922-0886-88A3-71C3-E37503F5D30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81152" y="643908"/>
            <a:ext cx="4565686" cy="1303249"/>
          </a:xfrm>
          <a:prstGeom prst="rect">
            <a:avLst/>
          </a:prstGeom>
        </p:spPr>
      </p:pic>
      <p:pic>
        <p:nvPicPr>
          <p:cNvPr id="3" name="Picture 2" descr="A screenshot of the Scottish Crannog Centre's Instagram profile. It features videos of people displaying traditional crafts in front of replica Iron Age roundhouses, surrounded by nature.">
            <a:extLst>
              <a:ext uri="{FF2B5EF4-FFF2-40B4-BE49-F238E27FC236}">
                <a16:creationId xmlns:a16="http://schemas.microsoft.com/office/drawing/2014/main" id="{9655D25F-464C-0264-B27C-0201F2EF0F8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1988" y="571941"/>
            <a:ext cx="6441731" cy="5714869"/>
          </a:xfrm>
          <a:prstGeom prst="rect">
            <a:avLst/>
          </a:prstGeom>
        </p:spPr>
      </p:pic>
      <p:sp>
        <p:nvSpPr>
          <p:cNvPr id="12" name="Oval 11">
            <a:extLst>
              <a:ext uri="{FF2B5EF4-FFF2-40B4-BE49-F238E27FC236}">
                <a16:creationId xmlns:a16="http://schemas.microsoft.com/office/drawing/2014/main" id="{13F1AE10-8103-EEA9-8F8A-F26A5A2DF964}"/>
              </a:ext>
              <a:ext uri="{C183D7F6-B498-43B3-948B-1728B52AA6E4}">
                <adec:decorative xmlns:adec="http://schemas.microsoft.com/office/drawing/2017/decorative" val="1"/>
              </a:ext>
            </a:extLst>
          </p:cNvPr>
          <p:cNvSpPr/>
          <p:nvPr/>
        </p:nvSpPr>
        <p:spPr>
          <a:xfrm>
            <a:off x="7181152" y="5408986"/>
            <a:ext cx="877824" cy="877824"/>
          </a:xfrm>
          <a:prstGeom prst="ellipse">
            <a:avLst/>
          </a:prstGeom>
          <a:solidFill>
            <a:srgbClr val="5937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E45F09E7-E1C6-4C06-31CF-666A684BE681}"/>
              </a:ext>
              <a:ext uri="{C183D7F6-B498-43B3-948B-1728B52AA6E4}">
                <adec:decorative xmlns:adec="http://schemas.microsoft.com/office/drawing/2017/decorative" val="1"/>
              </a:ext>
            </a:extLst>
          </p:cNvPr>
          <p:cNvSpPr/>
          <p:nvPr/>
        </p:nvSpPr>
        <p:spPr>
          <a:xfrm>
            <a:off x="8443025" y="5408986"/>
            <a:ext cx="877824" cy="877824"/>
          </a:xfrm>
          <a:prstGeom prst="ellipse">
            <a:avLst/>
          </a:prstGeom>
          <a:solidFill>
            <a:srgbClr val="7382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F321A481-3424-819A-7B77-BAE6913D19E1}"/>
              </a:ext>
              <a:ext uri="{C183D7F6-B498-43B3-948B-1728B52AA6E4}">
                <adec:decorative xmlns:adec="http://schemas.microsoft.com/office/drawing/2017/decorative" val="1"/>
              </a:ext>
            </a:extLst>
          </p:cNvPr>
          <p:cNvSpPr/>
          <p:nvPr/>
        </p:nvSpPr>
        <p:spPr>
          <a:xfrm>
            <a:off x="9700914" y="5408986"/>
            <a:ext cx="877824" cy="877824"/>
          </a:xfrm>
          <a:prstGeom prst="ellipse">
            <a:avLst/>
          </a:prstGeom>
          <a:solidFill>
            <a:srgbClr val="DA88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ABA7DE92-F6ED-0963-2BAB-F9E8A509BD1B}"/>
              </a:ext>
              <a:ext uri="{C183D7F6-B498-43B3-948B-1728B52AA6E4}">
                <adec:decorative xmlns:adec="http://schemas.microsoft.com/office/drawing/2017/decorative" val="1"/>
              </a:ext>
            </a:extLst>
          </p:cNvPr>
          <p:cNvSpPr/>
          <p:nvPr/>
        </p:nvSpPr>
        <p:spPr>
          <a:xfrm>
            <a:off x="10958804" y="5408986"/>
            <a:ext cx="877824" cy="877824"/>
          </a:xfrm>
          <a:prstGeom prst="ellipse">
            <a:avLst/>
          </a:prstGeom>
          <a:solidFill>
            <a:srgbClr val="8674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C40FED8F-44F8-472A-6CC9-0B66652C3197}"/>
              </a:ext>
            </a:extLst>
          </p:cNvPr>
          <p:cNvSpPr txBox="1"/>
          <p:nvPr/>
        </p:nvSpPr>
        <p:spPr>
          <a:xfrm>
            <a:off x="7622056" y="2319755"/>
            <a:ext cx="3397586" cy="2308324"/>
          </a:xfrm>
          <a:prstGeom prst="rect">
            <a:avLst/>
          </a:prstGeom>
          <a:noFill/>
        </p:spPr>
        <p:txBody>
          <a:bodyPr wrap="square" rtlCol="0">
            <a:spAutoFit/>
          </a:bodyPr>
          <a:lstStyle/>
          <a:p>
            <a:r>
              <a:rPr lang="en-US" sz="2400" dirty="0">
                <a:latin typeface="Lato" panose="020F0502020204030203" pitchFamily="34" charset="0"/>
                <a:cs typeface="Lato" panose="020F0502020204030203" pitchFamily="34" charset="0"/>
              </a:rPr>
              <a:t>Earthy</a:t>
            </a:r>
          </a:p>
          <a:p>
            <a:r>
              <a:rPr lang="en-US" sz="2400" dirty="0" err="1">
                <a:latin typeface="Lato" panose="020F0502020204030203" pitchFamily="34" charset="0"/>
                <a:cs typeface="Lato" panose="020F0502020204030203" pitchFamily="34" charset="0"/>
              </a:rPr>
              <a:t>Cosy</a:t>
            </a:r>
            <a:endParaRPr lang="en-US" sz="2400" dirty="0">
              <a:latin typeface="Lato" panose="020F0502020204030203" pitchFamily="34" charset="0"/>
              <a:cs typeface="Lato" panose="020F0502020204030203" pitchFamily="34" charset="0"/>
            </a:endParaRPr>
          </a:p>
          <a:p>
            <a:r>
              <a:rPr lang="en-US" sz="2400" dirty="0">
                <a:latin typeface="Lato" panose="020F0502020204030203" pitchFamily="34" charset="0"/>
                <a:cs typeface="Lato" panose="020F0502020204030203" pitchFamily="34" charset="0"/>
              </a:rPr>
              <a:t>Warm</a:t>
            </a:r>
          </a:p>
          <a:p>
            <a:r>
              <a:rPr lang="en-US" sz="2400" dirty="0">
                <a:latin typeface="Lato" panose="020F0502020204030203" pitchFamily="34" charset="0"/>
                <a:cs typeface="Lato" panose="020F0502020204030203" pitchFamily="34" charset="0"/>
              </a:rPr>
              <a:t>Friendly</a:t>
            </a:r>
          </a:p>
          <a:p>
            <a:endParaRPr lang="en-US" sz="2400" dirty="0">
              <a:latin typeface="Lato" panose="020F0502020204030203" pitchFamily="34" charset="0"/>
              <a:cs typeface="Lato" panose="020F0502020204030203" pitchFamily="34" charset="0"/>
            </a:endParaRPr>
          </a:p>
          <a:p>
            <a:r>
              <a:rPr lang="en-US" sz="2400" dirty="0">
                <a:latin typeface="Lato" panose="020F0502020204030203" pitchFamily="34" charset="0"/>
                <a:cs typeface="Lato" panose="020F0502020204030203" pitchFamily="34" charset="0"/>
              </a:rPr>
              <a:t>Person-</a:t>
            </a:r>
            <a:r>
              <a:rPr lang="en-US" sz="2400" dirty="0" err="1">
                <a:latin typeface="Lato" panose="020F0502020204030203" pitchFamily="34" charset="0"/>
                <a:cs typeface="Lato" panose="020F0502020204030203" pitchFamily="34" charset="0"/>
              </a:rPr>
              <a:t>centred</a:t>
            </a:r>
            <a:endParaRPr lang="en-GB" sz="2400" dirty="0">
              <a:latin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0450792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BB4D0-EC4B-3318-518B-BEB46C103CA4}"/>
            </a:ext>
          </a:extLst>
        </p:cNvPr>
        <p:cNvGrpSpPr/>
        <p:nvPr/>
      </p:nvGrpSpPr>
      <p:grpSpPr>
        <a:xfrm>
          <a:off x="0" y="0"/>
          <a:ext cx="0" cy="0"/>
          <a:chOff x="0" y="0"/>
          <a:chExt cx="0" cy="0"/>
        </a:xfrm>
      </p:grpSpPr>
      <p:pic>
        <p:nvPicPr>
          <p:cNvPr id="5" name="Picture 4" descr="Timespan's Instagram bio, with the caption &quot;Museum in the Scottish Highlands using heritage &amp; visual arts as a catalyst for change.&quot;">
            <a:hlinkClick r:id="rId2"/>
            <a:extLst>
              <a:ext uri="{FF2B5EF4-FFF2-40B4-BE49-F238E27FC236}">
                <a16:creationId xmlns:a16="http://schemas.microsoft.com/office/drawing/2014/main" id="{44E15CDC-F41E-2BDB-4C51-ACA74C553FF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81152" y="563776"/>
            <a:ext cx="4874481" cy="1612946"/>
          </a:xfrm>
          <a:prstGeom prst="rect">
            <a:avLst/>
          </a:prstGeom>
        </p:spPr>
      </p:pic>
      <p:pic>
        <p:nvPicPr>
          <p:cNvPr id="4" name="Picture 3" descr="A screenshot of Timespan's Instagram profile. It features high quality photography of contemporary art.">
            <a:extLst>
              <a:ext uri="{FF2B5EF4-FFF2-40B4-BE49-F238E27FC236}">
                <a16:creationId xmlns:a16="http://schemas.microsoft.com/office/drawing/2014/main" id="{63ACFE79-8DE9-5929-075D-06FC84BAB85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1988" y="563776"/>
            <a:ext cx="6441731" cy="5722283"/>
          </a:xfrm>
          <a:prstGeom prst="rect">
            <a:avLst/>
          </a:prstGeom>
        </p:spPr>
      </p:pic>
      <p:sp>
        <p:nvSpPr>
          <p:cNvPr id="12" name="Oval 11">
            <a:extLst>
              <a:ext uri="{FF2B5EF4-FFF2-40B4-BE49-F238E27FC236}">
                <a16:creationId xmlns:a16="http://schemas.microsoft.com/office/drawing/2014/main" id="{F47C4B17-5D7A-5312-6C29-1943F410F7BB}"/>
              </a:ext>
              <a:ext uri="{C183D7F6-B498-43B3-948B-1728B52AA6E4}">
                <adec:decorative xmlns:adec="http://schemas.microsoft.com/office/drawing/2017/decorative" val="1"/>
              </a:ext>
            </a:extLst>
          </p:cNvPr>
          <p:cNvSpPr/>
          <p:nvPr/>
        </p:nvSpPr>
        <p:spPr>
          <a:xfrm>
            <a:off x="7181152" y="5408986"/>
            <a:ext cx="877824" cy="877824"/>
          </a:xfrm>
          <a:prstGeom prst="ellipse">
            <a:avLst/>
          </a:prstGeom>
          <a:solidFill>
            <a:srgbClr val="407C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D1F08ED7-7F3D-E62F-0FE3-519E263585B3}"/>
              </a:ext>
              <a:ext uri="{C183D7F6-B498-43B3-948B-1728B52AA6E4}">
                <adec:decorative xmlns:adec="http://schemas.microsoft.com/office/drawing/2017/decorative" val="1"/>
              </a:ext>
            </a:extLst>
          </p:cNvPr>
          <p:cNvSpPr/>
          <p:nvPr/>
        </p:nvSpPr>
        <p:spPr>
          <a:xfrm>
            <a:off x="8443025" y="5408986"/>
            <a:ext cx="877824" cy="877824"/>
          </a:xfrm>
          <a:prstGeom prst="ellipse">
            <a:avLst/>
          </a:prstGeom>
          <a:solidFill>
            <a:srgbClr val="CCC0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B7AC289E-2FB4-1F52-6946-3EE4D9C7CB1D}"/>
              </a:ext>
              <a:ext uri="{C183D7F6-B498-43B3-948B-1728B52AA6E4}">
                <adec:decorative xmlns:adec="http://schemas.microsoft.com/office/drawing/2017/decorative" val="1"/>
              </a:ext>
            </a:extLst>
          </p:cNvPr>
          <p:cNvSpPr/>
          <p:nvPr/>
        </p:nvSpPr>
        <p:spPr>
          <a:xfrm>
            <a:off x="9700914" y="5408986"/>
            <a:ext cx="877824" cy="877824"/>
          </a:xfrm>
          <a:prstGeom prst="ellipse">
            <a:avLst/>
          </a:prstGeom>
          <a:solidFill>
            <a:srgbClr val="ED50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FFA2AEFB-F94B-E355-4873-CE70DE198F6C}"/>
              </a:ext>
              <a:ext uri="{C183D7F6-B498-43B3-948B-1728B52AA6E4}">
                <adec:decorative xmlns:adec="http://schemas.microsoft.com/office/drawing/2017/decorative" val="1"/>
              </a:ext>
            </a:extLst>
          </p:cNvPr>
          <p:cNvSpPr/>
          <p:nvPr/>
        </p:nvSpPr>
        <p:spPr>
          <a:xfrm>
            <a:off x="10958804" y="5408986"/>
            <a:ext cx="877824" cy="877824"/>
          </a:xfrm>
          <a:prstGeom prst="ellipse">
            <a:avLst/>
          </a:prstGeom>
          <a:solidFill>
            <a:srgbClr val="4873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B2D5EB72-9B54-DBAB-4FBD-C14CAACA66E3}"/>
              </a:ext>
            </a:extLst>
          </p:cNvPr>
          <p:cNvSpPr txBox="1"/>
          <p:nvPr/>
        </p:nvSpPr>
        <p:spPr>
          <a:xfrm>
            <a:off x="7622056" y="2319755"/>
            <a:ext cx="3397586" cy="2308324"/>
          </a:xfrm>
          <a:prstGeom prst="rect">
            <a:avLst/>
          </a:prstGeom>
          <a:noFill/>
        </p:spPr>
        <p:txBody>
          <a:bodyPr wrap="square" rtlCol="0">
            <a:spAutoFit/>
          </a:bodyPr>
          <a:lstStyle/>
          <a:p>
            <a:r>
              <a:rPr lang="en-US" sz="2400" dirty="0">
                <a:latin typeface="Lato" panose="020F0502020204030203" pitchFamily="34" charset="0"/>
                <a:cs typeface="Lato" panose="020F0502020204030203" pitchFamily="34" charset="0"/>
              </a:rPr>
              <a:t>Bold</a:t>
            </a:r>
          </a:p>
          <a:p>
            <a:r>
              <a:rPr lang="en-US" sz="2400" dirty="0">
                <a:latin typeface="Lato" panose="020F0502020204030203" pitchFamily="34" charset="0"/>
                <a:cs typeface="Lato" panose="020F0502020204030203" pitchFamily="34" charset="0"/>
              </a:rPr>
              <a:t>Sleek</a:t>
            </a:r>
          </a:p>
          <a:p>
            <a:r>
              <a:rPr lang="en-US" sz="2400" dirty="0">
                <a:latin typeface="Lato" panose="020F0502020204030203" pitchFamily="34" charset="0"/>
                <a:cs typeface="Lato" panose="020F0502020204030203" pitchFamily="34" charset="0"/>
              </a:rPr>
              <a:t>Vibrant</a:t>
            </a:r>
          </a:p>
          <a:p>
            <a:r>
              <a:rPr lang="en-US" sz="2400" dirty="0">
                <a:latin typeface="Lato" panose="020F0502020204030203" pitchFamily="34" charset="0"/>
                <a:cs typeface="Lato" panose="020F0502020204030203" pitchFamily="34" charset="0"/>
              </a:rPr>
              <a:t>Edgy</a:t>
            </a:r>
          </a:p>
          <a:p>
            <a:endParaRPr lang="en-US" sz="2400" dirty="0">
              <a:latin typeface="Lato" panose="020F0502020204030203" pitchFamily="34" charset="0"/>
              <a:cs typeface="Lato" panose="020F0502020204030203" pitchFamily="34" charset="0"/>
            </a:endParaRPr>
          </a:p>
          <a:p>
            <a:r>
              <a:rPr lang="en-US" sz="2400" dirty="0">
                <a:latin typeface="Lato" panose="020F0502020204030203" pitchFamily="34" charset="0"/>
                <a:cs typeface="Lato" panose="020F0502020204030203" pitchFamily="34" charset="0"/>
              </a:rPr>
              <a:t>Outward-looking</a:t>
            </a:r>
            <a:endParaRPr lang="en-GB" sz="2400" dirty="0">
              <a:latin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8454540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EDA653-82CD-AA54-CB1F-E13EF2F8D48E}"/>
            </a:ext>
          </a:extLst>
        </p:cNvPr>
        <p:cNvGrpSpPr/>
        <p:nvPr/>
      </p:nvGrpSpPr>
      <p:grpSpPr>
        <a:xfrm>
          <a:off x="0" y="0"/>
          <a:ext cx="0" cy="0"/>
          <a:chOff x="0" y="0"/>
          <a:chExt cx="0" cy="0"/>
        </a:xfrm>
      </p:grpSpPr>
      <p:pic>
        <p:nvPicPr>
          <p:cNvPr id="10" name="Picture 9" descr="The Crab Museum's Instagram bio, with the caption &quot;Europe's #1 Crab Museum and a satisfyingly baffling tourist attraction. Honestly, it's quite hard to explain in 150 characters.&quot;">
            <a:hlinkClick r:id="rId2"/>
            <a:extLst>
              <a:ext uri="{FF2B5EF4-FFF2-40B4-BE49-F238E27FC236}">
                <a16:creationId xmlns:a16="http://schemas.microsoft.com/office/drawing/2014/main" id="{4D31EB1C-B602-29E6-C200-27A35789061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90307" y="571190"/>
            <a:ext cx="4733469" cy="1258263"/>
          </a:xfrm>
          <a:prstGeom prst="rect">
            <a:avLst/>
          </a:prstGeom>
        </p:spPr>
      </p:pic>
      <p:pic>
        <p:nvPicPr>
          <p:cNvPr id="3" name="Picture 2" descr="A screenshot of the Crab Museum's Instagram profile. It features brightly coloured images and memes with big, bold text.">
            <a:extLst>
              <a:ext uri="{FF2B5EF4-FFF2-40B4-BE49-F238E27FC236}">
                <a16:creationId xmlns:a16="http://schemas.microsoft.com/office/drawing/2014/main" id="{9AFB081D-BA39-6634-4786-D34E3B8726E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1988" y="564520"/>
            <a:ext cx="6441731" cy="5721539"/>
          </a:xfrm>
          <a:prstGeom prst="rect">
            <a:avLst/>
          </a:prstGeom>
        </p:spPr>
      </p:pic>
      <p:sp>
        <p:nvSpPr>
          <p:cNvPr id="12" name="Oval 11">
            <a:extLst>
              <a:ext uri="{FF2B5EF4-FFF2-40B4-BE49-F238E27FC236}">
                <a16:creationId xmlns:a16="http://schemas.microsoft.com/office/drawing/2014/main" id="{452597D9-FEA7-ABC7-1871-35CF20781F68}"/>
              </a:ext>
              <a:ext uri="{C183D7F6-B498-43B3-948B-1728B52AA6E4}">
                <adec:decorative xmlns:adec="http://schemas.microsoft.com/office/drawing/2017/decorative" val="1"/>
              </a:ext>
            </a:extLst>
          </p:cNvPr>
          <p:cNvSpPr/>
          <p:nvPr/>
        </p:nvSpPr>
        <p:spPr>
          <a:xfrm>
            <a:off x="7181152" y="5408986"/>
            <a:ext cx="877824" cy="877824"/>
          </a:xfrm>
          <a:prstGeom prst="ellipse">
            <a:avLst/>
          </a:prstGeom>
          <a:solidFill>
            <a:srgbClr val="CD40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CDBF1E0A-176D-BB21-A993-970E6B267DBE}"/>
              </a:ext>
              <a:ext uri="{C183D7F6-B498-43B3-948B-1728B52AA6E4}">
                <adec:decorative xmlns:adec="http://schemas.microsoft.com/office/drawing/2017/decorative" val="1"/>
              </a:ext>
            </a:extLst>
          </p:cNvPr>
          <p:cNvSpPr/>
          <p:nvPr/>
        </p:nvSpPr>
        <p:spPr>
          <a:xfrm>
            <a:off x="8443025" y="5408986"/>
            <a:ext cx="877824" cy="877824"/>
          </a:xfrm>
          <a:prstGeom prst="ellipse">
            <a:avLst/>
          </a:prstGeom>
          <a:solidFill>
            <a:srgbClr val="2C63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0D181F65-7221-CA11-F25D-25DD4F484E1A}"/>
              </a:ext>
              <a:ext uri="{C183D7F6-B498-43B3-948B-1728B52AA6E4}">
                <adec:decorative xmlns:adec="http://schemas.microsoft.com/office/drawing/2017/decorative" val="1"/>
              </a:ext>
            </a:extLst>
          </p:cNvPr>
          <p:cNvSpPr/>
          <p:nvPr/>
        </p:nvSpPr>
        <p:spPr>
          <a:xfrm>
            <a:off x="9700914" y="5408986"/>
            <a:ext cx="877824" cy="877824"/>
          </a:xfrm>
          <a:prstGeom prst="ellipse">
            <a:avLst/>
          </a:prstGeom>
          <a:solidFill>
            <a:srgbClr val="2FAF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A586F4F9-0B83-5DFD-BD69-1FC3A1FB3DDF}"/>
              </a:ext>
              <a:ext uri="{C183D7F6-B498-43B3-948B-1728B52AA6E4}">
                <adec:decorative xmlns:adec="http://schemas.microsoft.com/office/drawing/2017/decorative" val="1"/>
              </a:ext>
            </a:extLst>
          </p:cNvPr>
          <p:cNvSpPr/>
          <p:nvPr/>
        </p:nvSpPr>
        <p:spPr>
          <a:xfrm>
            <a:off x="10958804" y="5408986"/>
            <a:ext cx="877824" cy="877824"/>
          </a:xfrm>
          <a:prstGeom prst="ellipse">
            <a:avLst/>
          </a:prstGeom>
          <a:solidFill>
            <a:srgbClr val="E66E3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A2D16CD6-B0F3-7AC3-D781-127587069340}"/>
              </a:ext>
            </a:extLst>
          </p:cNvPr>
          <p:cNvSpPr txBox="1"/>
          <p:nvPr/>
        </p:nvSpPr>
        <p:spPr>
          <a:xfrm>
            <a:off x="7622056" y="2319755"/>
            <a:ext cx="4569944" cy="2677656"/>
          </a:xfrm>
          <a:prstGeom prst="rect">
            <a:avLst/>
          </a:prstGeom>
          <a:noFill/>
        </p:spPr>
        <p:txBody>
          <a:bodyPr wrap="square" rtlCol="0">
            <a:spAutoFit/>
          </a:bodyPr>
          <a:lstStyle/>
          <a:p>
            <a:r>
              <a:rPr lang="en-US" sz="2400" dirty="0">
                <a:latin typeface="Lato" panose="020F0502020204030203" pitchFamily="34" charset="0"/>
                <a:cs typeface="Lato" panose="020F0502020204030203" pitchFamily="34" charset="0"/>
              </a:rPr>
              <a:t>Quirky</a:t>
            </a:r>
          </a:p>
          <a:p>
            <a:r>
              <a:rPr lang="en-US" sz="2400" dirty="0">
                <a:latin typeface="Lato" panose="020F0502020204030203" pitchFamily="34" charset="0"/>
                <a:cs typeface="Lato" panose="020F0502020204030203" pitchFamily="34" charset="0"/>
              </a:rPr>
              <a:t>Confident</a:t>
            </a:r>
          </a:p>
          <a:p>
            <a:r>
              <a:rPr lang="en-US" sz="2400" dirty="0">
                <a:latin typeface="Lato" panose="020F0502020204030203" pitchFamily="34" charset="0"/>
                <a:cs typeface="Lato" panose="020F0502020204030203" pitchFamily="34" charset="0"/>
              </a:rPr>
              <a:t>Light-hearted</a:t>
            </a:r>
          </a:p>
          <a:p>
            <a:r>
              <a:rPr lang="en-GB" sz="2400" dirty="0">
                <a:latin typeface="Lato" panose="020F0502020204030203" pitchFamily="34" charset="0"/>
                <a:cs typeface="Lato" panose="020F0502020204030203" pitchFamily="34" charset="0"/>
              </a:rPr>
              <a:t>Energetic</a:t>
            </a:r>
          </a:p>
          <a:p>
            <a:endParaRPr lang="en-GB" sz="2400" dirty="0">
              <a:latin typeface="Lato" panose="020F0502020204030203" pitchFamily="34" charset="0"/>
              <a:cs typeface="Lato" panose="020F0502020204030203" pitchFamily="34" charset="0"/>
            </a:endParaRPr>
          </a:p>
          <a:p>
            <a:r>
              <a:rPr lang="en-GB" sz="2400" dirty="0">
                <a:latin typeface="Lato" panose="020F0502020204030203" pitchFamily="34" charset="0"/>
                <a:cs typeface="Lato" panose="020F0502020204030203" pitchFamily="34" charset="0"/>
              </a:rPr>
              <a:t>Focused on values,</a:t>
            </a:r>
          </a:p>
          <a:p>
            <a:r>
              <a:rPr lang="en-GB" sz="2400" dirty="0">
                <a:latin typeface="Lato" panose="020F0502020204030203" pitchFamily="34" charset="0"/>
                <a:cs typeface="Lato" panose="020F0502020204030203" pitchFamily="34" charset="0"/>
              </a:rPr>
              <a:t>not collections</a:t>
            </a:r>
          </a:p>
        </p:txBody>
      </p:sp>
    </p:spTree>
    <p:extLst>
      <p:ext uri="{BB962C8B-B14F-4D97-AF65-F5344CB8AC3E}">
        <p14:creationId xmlns:p14="http://schemas.microsoft.com/office/powerpoint/2010/main" val="5148684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D925E-BC84-4F92-2075-FBFF786FD3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E56908-0860-0F41-2B23-8F5755CA0EEE}"/>
              </a:ext>
            </a:extLst>
          </p:cNvPr>
          <p:cNvSpPr txBox="1">
            <a:spLocks noGrp="1"/>
          </p:cNvSpPr>
          <p:nvPr>
            <p:ph type="title" idx="4294967295"/>
          </p:nvPr>
        </p:nvSpPr>
        <p:spPr>
          <a:xfrm>
            <a:off x="539495" y="164592"/>
            <a:ext cx="9021599"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70062"/>
                </a:solidFill>
                <a:effectLst/>
                <a:uLnTx/>
                <a:uFillTx/>
                <a:latin typeface="Lato" panose="020F0502020204030203" pitchFamily="34" charset="0"/>
                <a:ea typeface="+mn-ea"/>
                <a:cs typeface="Lato" panose="020F0502020204030203" pitchFamily="34" charset="0"/>
              </a:rPr>
              <a:t>Your aim: get people to stop scrolling!</a:t>
            </a:r>
          </a:p>
        </p:txBody>
      </p:sp>
      <p:pic>
        <p:nvPicPr>
          <p:cNvPr id="4" name="Picture 3" descr="A screenshot of a Facebook post by Maclaurin Art Gallery, captioned: &quot;If you're planning a visit, there is a lot to see right now!&quot;. Below are photos of bright yellow glassware and details of paintings.">
            <a:hlinkClick r:id="rId3"/>
            <a:extLst>
              <a:ext uri="{FF2B5EF4-FFF2-40B4-BE49-F238E27FC236}">
                <a16:creationId xmlns:a16="http://schemas.microsoft.com/office/drawing/2014/main" id="{1C25685B-8BF8-13D1-F71D-E3635B13DCA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517825" y="881285"/>
            <a:ext cx="4274753" cy="5034884"/>
          </a:xfrm>
          <a:prstGeom prst="rect">
            <a:avLst/>
          </a:prstGeom>
        </p:spPr>
      </p:pic>
      <p:pic>
        <p:nvPicPr>
          <p:cNvPr id="5" name="Picture 4" descr="A screenshot of a Facebook post by Shetland Museum and Archives. It features photos of local landscapes and wildlife photography from the museum's collections.">
            <a:hlinkClick r:id="rId5"/>
            <a:extLst>
              <a:ext uri="{FF2B5EF4-FFF2-40B4-BE49-F238E27FC236}">
                <a16:creationId xmlns:a16="http://schemas.microsoft.com/office/drawing/2014/main" id="{44E8EF3A-92FD-723F-28A4-85C286DAA02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264940" y="881285"/>
            <a:ext cx="4409235" cy="5263483"/>
          </a:xfrm>
          <a:prstGeom prst="rect">
            <a:avLst/>
          </a:prstGeom>
        </p:spPr>
      </p:pic>
      <p:sp>
        <p:nvSpPr>
          <p:cNvPr id="6" name="TextBox 5">
            <a:extLst>
              <a:ext uri="{FF2B5EF4-FFF2-40B4-BE49-F238E27FC236}">
                <a16:creationId xmlns:a16="http://schemas.microsoft.com/office/drawing/2014/main" id="{49D5170B-B280-C2C6-F332-378E16B5EAA2}"/>
              </a:ext>
            </a:extLst>
          </p:cNvPr>
          <p:cNvSpPr txBox="1"/>
          <p:nvPr/>
        </p:nvSpPr>
        <p:spPr>
          <a:xfrm>
            <a:off x="454151" y="6241780"/>
            <a:ext cx="11283697" cy="369332"/>
          </a:xfrm>
          <a:prstGeom prst="rect">
            <a:avLst/>
          </a:prstGeom>
          <a:noFill/>
        </p:spPr>
        <p:txBody>
          <a:bodyPr wrap="square" rtlCol="0">
            <a:spAutoFit/>
          </a:bodyPr>
          <a:lstStyle/>
          <a:p>
            <a:r>
              <a:rPr lang="en-US" dirty="0">
                <a:latin typeface="Lato" panose="020F0502020204030203" pitchFamily="34" charset="0"/>
                <a:cs typeface="Lato" panose="020F0502020204030203" pitchFamily="34" charset="0"/>
              </a:rPr>
              <a:t>Take up space </a:t>
            </a:r>
            <a:r>
              <a:rPr lang="en-GB" b="1" dirty="0">
                <a:latin typeface="Lato" panose="020F0502020204030203" pitchFamily="34" charset="0"/>
                <a:cs typeface="Lato" panose="020F0502020204030203" pitchFamily="34" charset="0"/>
              </a:rPr>
              <a:t>• </a:t>
            </a:r>
            <a:r>
              <a:rPr lang="en-US" dirty="0">
                <a:latin typeface="Lato" panose="020F0502020204030203" pitchFamily="34" charset="0"/>
                <a:cs typeface="Lato" panose="020F0502020204030203" pitchFamily="34" charset="0"/>
              </a:rPr>
              <a:t>use bold </a:t>
            </a:r>
            <a:r>
              <a:rPr lang="en-US" dirty="0" err="1">
                <a:latin typeface="Lato" panose="020F0502020204030203" pitchFamily="34" charset="0"/>
                <a:cs typeface="Lato" panose="020F0502020204030203" pitchFamily="34" charset="0"/>
              </a:rPr>
              <a:t>colours</a:t>
            </a:r>
            <a:r>
              <a:rPr lang="en-US" dirty="0">
                <a:latin typeface="Lato" panose="020F0502020204030203" pitchFamily="34" charset="0"/>
                <a:cs typeface="Lato" panose="020F0502020204030203" pitchFamily="34" charset="0"/>
              </a:rPr>
              <a:t> </a:t>
            </a:r>
            <a:r>
              <a:rPr lang="en-GB" dirty="0">
                <a:latin typeface="Lato" panose="020F0502020204030203" pitchFamily="34" charset="0"/>
                <a:cs typeface="Lato" panose="020F0502020204030203" pitchFamily="34" charset="0"/>
              </a:rPr>
              <a:t>•  share intriguing details • embrace your surroundings • share quality images</a:t>
            </a:r>
          </a:p>
        </p:txBody>
      </p:sp>
    </p:spTree>
    <p:extLst>
      <p:ext uri="{BB962C8B-B14F-4D97-AF65-F5344CB8AC3E}">
        <p14:creationId xmlns:p14="http://schemas.microsoft.com/office/powerpoint/2010/main" val="40685150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F49D8-DFBA-5E00-5445-1EE40EA7102E}"/>
              </a:ext>
            </a:extLst>
          </p:cNvPr>
          <p:cNvSpPr txBox="1">
            <a:spLocks noGrp="1"/>
          </p:cNvSpPr>
          <p:nvPr>
            <p:ph type="title" idx="4294967295"/>
          </p:nvPr>
        </p:nvSpPr>
        <p:spPr>
          <a:xfrm>
            <a:off x="539496" y="237744"/>
            <a:ext cx="6620256" cy="15696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C70062"/>
                </a:solidFill>
                <a:effectLst/>
                <a:uLnTx/>
                <a:uFillTx/>
                <a:latin typeface="Lato" panose="020F0502020204030203" pitchFamily="34" charset="0"/>
                <a:ea typeface="+mn-ea"/>
                <a:cs typeface="Lato" panose="020F0502020204030203" pitchFamily="34" charset="0"/>
              </a:rPr>
              <a:t>This Lunch &amp; Learn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C70062"/>
                </a:solidFill>
                <a:effectLst/>
                <a:uLnTx/>
                <a:uFillTx/>
                <a:latin typeface="Lato" panose="020F0502020204030203" pitchFamily="34" charset="0"/>
                <a:ea typeface="+mn-ea"/>
                <a:cs typeface="Lato" panose="020F0502020204030203" pitchFamily="34" charset="0"/>
              </a:rPr>
              <a:t>will help you to:</a:t>
            </a:r>
            <a:endParaRPr kumimoji="0" lang="en-GB" sz="4800" b="1" i="0" u="none" strike="noStrike" kern="1200" cap="none" spc="0" normalizeH="0" baseline="0" noProof="0" dirty="0">
              <a:ln>
                <a:noFill/>
              </a:ln>
              <a:solidFill>
                <a:srgbClr val="C70062"/>
              </a:solidFill>
              <a:effectLst/>
              <a:uLnTx/>
              <a:uFillTx/>
              <a:latin typeface="Lato" panose="020F0502020204030203" pitchFamily="34" charset="0"/>
              <a:ea typeface="+mn-ea"/>
              <a:cs typeface="Lato" panose="020F0502020204030203" pitchFamily="34" charset="0"/>
            </a:endParaRPr>
          </a:p>
        </p:txBody>
      </p:sp>
      <p:sp>
        <p:nvSpPr>
          <p:cNvPr id="3" name="TextBox 2">
            <a:extLst>
              <a:ext uri="{FF2B5EF4-FFF2-40B4-BE49-F238E27FC236}">
                <a16:creationId xmlns:a16="http://schemas.microsoft.com/office/drawing/2014/main" id="{ED3C63E8-A967-282C-86EE-250FFAF751B1}"/>
              </a:ext>
            </a:extLst>
          </p:cNvPr>
          <p:cNvSpPr txBox="1"/>
          <p:nvPr/>
        </p:nvSpPr>
        <p:spPr>
          <a:xfrm>
            <a:off x="539496" y="2489897"/>
            <a:ext cx="7991535" cy="1878206"/>
          </a:xfrm>
          <a:prstGeom prst="rect">
            <a:avLst/>
          </a:prstGeom>
          <a:noFill/>
        </p:spPr>
        <p:txBody>
          <a:bodyPr wrap="square" rtlCol="0">
            <a:spAutoFit/>
          </a:bodyPr>
          <a:lstStyle/>
          <a:p>
            <a:pPr marL="457200" indent="-457200">
              <a:lnSpc>
                <a:spcPct val="150000"/>
              </a:lnSpc>
              <a:buBlip>
                <a:blip r:embed="rId3"/>
              </a:buBlip>
            </a:pPr>
            <a:r>
              <a:rPr lang="en-US" sz="2000" dirty="0">
                <a:latin typeface="Lato" panose="020F0502020204030203" pitchFamily="34" charset="0"/>
                <a:cs typeface="Lato" panose="020F0502020204030203" pitchFamily="34" charset="0"/>
              </a:rPr>
              <a:t>Think strategically about social media</a:t>
            </a:r>
          </a:p>
          <a:p>
            <a:pPr marL="457200" indent="-457200">
              <a:lnSpc>
                <a:spcPct val="150000"/>
              </a:lnSpc>
              <a:buBlip>
                <a:blip r:embed="rId3"/>
              </a:buBlip>
            </a:pPr>
            <a:r>
              <a:rPr lang="en-US" sz="2000" dirty="0">
                <a:latin typeface="Lato" panose="020F0502020204030203" pitchFamily="34" charset="0"/>
                <a:cs typeface="Lato" panose="020F0502020204030203" pitchFamily="34" charset="0"/>
              </a:rPr>
              <a:t>Understand your audiences</a:t>
            </a:r>
          </a:p>
          <a:p>
            <a:pPr marL="457200" indent="-457200">
              <a:lnSpc>
                <a:spcPct val="150000"/>
              </a:lnSpc>
              <a:buBlip>
                <a:blip r:embed="rId3"/>
              </a:buBlip>
            </a:pPr>
            <a:r>
              <a:rPr lang="en-US" sz="2000" dirty="0">
                <a:latin typeface="Lato" panose="020F0502020204030203" pitchFamily="34" charset="0"/>
                <a:cs typeface="Lato" panose="020F0502020204030203" pitchFamily="34" charset="0"/>
              </a:rPr>
              <a:t>Create compelling content</a:t>
            </a:r>
          </a:p>
          <a:p>
            <a:pPr marL="457200" indent="-457200">
              <a:lnSpc>
                <a:spcPct val="150000"/>
              </a:lnSpc>
              <a:buBlip>
                <a:blip r:embed="rId3"/>
              </a:buBlip>
            </a:pPr>
            <a:r>
              <a:rPr lang="en-US" sz="2000" dirty="0">
                <a:latin typeface="Lato" panose="020F0502020204030203" pitchFamily="34" charset="0"/>
                <a:cs typeface="Lato" panose="020F0502020204030203" pitchFamily="34" charset="0"/>
              </a:rPr>
              <a:t>Evaluate your impact</a:t>
            </a:r>
            <a:endParaRPr lang="en-GB" sz="2000" dirty="0">
              <a:latin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1035422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C1D396-6258-065D-52A5-A5CCA10613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0FD005-1B77-5606-FED3-14478045E5D2}"/>
              </a:ext>
            </a:extLst>
          </p:cNvPr>
          <p:cNvSpPr txBox="1">
            <a:spLocks noGrp="1"/>
          </p:cNvSpPr>
          <p:nvPr>
            <p:ph type="title" idx="4294967295"/>
          </p:nvPr>
        </p:nvSpPr>
        <p:spPr>
          <a:xfrm>
            <a:off x="539495" y="164592"/>
            <a:ext cx="9021599"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70062"/>
                </a:solidFill>
                <a:effectLst/>
                <a:uLnTx/>
                <a:uFillTx/>
                <a:latin typeface="Lato" panose="020F0502020204030203" pitchFamily="34" charset="0"/>
                <a:ea typeface="+mn-ea"/>
                <a:cs typeface="Lato" panose="020F0502020204030203" pitchFamily="34" charset="0"/>
              </a:rPr>
              <a:t>Your aim: get people to stop scrolling!</a:t>
            </a:r>
          </a:p>
        </p:txBody>
      </p:sp>
      <p:pic>
        <p:nvPicPr>
          <p:cNvPr id="6" name="Picture 5" descr="A group of adults knitting together.">
            <a:hlinkClick r:id="rId3"/>
            <a:extLst>
              <a:ext uri="{FF2B5EF4-FFF2-40B4-BE49-F238E27FC236}">
                <a16:creationId xmlns:a16="http://schemas.microsoft.com/office/drawing/2014/main" id="{C2368026-D8B4-1876-51D1-8EC179A537D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9495" y="929638"/>
            <a:ext cx="4489235" cy="4494331"/>
          </a:xfrm>
          <a:prstGeom prst="rect">
            <a:avLst/>
          </a:prstGeom>
        </p:spPr>
      </p:pic>
      <p:pic>
        <p:nvPicPr>
          <p:cNvPr id="7" name="Picture 6" descr="An Instagram caption from Waterlines: &quot;Happy knitters working on some beautiful ganseys. There are so many interesting patterns, with each town having its own. We'll be sharing some more detailed info about ganseys on our blog so be sure to check out our website and sign up for the newsletter (which will also have details of upcoming events and workshops)">
            <a:extLst>
              <a:ext uri="{FF2B5EF4-FFF2-40B4-BE49-F238E27FC236}">
                <a16:creationId xmlns:a16="http://schemas.microsoft.com/office/drawing/2014/main" id="{C2A9C288-FFE2-729D-096C-2E00FE7F830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9495" y="4698229"/>
            <a:ext cx="4489234" cy="1226523"/>
          </a:xfrm>
          <a:prstGeom prst="rect">
            <a:avLst/>
          </a:prstGeom>
          <a:ln w="38100">
            <a:noFill/>
          </a:ln>
        </p:spPr>
      </p:pic>
      <p:pic>
        <p:nvPicPr>
          <p:cNvPr id="3" name="Picture 2" descr="A large warehouse with red girders and ceiling windows. ">
            <a:hlinkClick r:id="rId6"/>
            <a:extLst>
              <a:ext uri="{FF2B5EF4-FFF2-40B4-BE49-F238E27FC236}">
                <a16:creationId xmlns:a16="http://schemas.microsoft.com/office/drawing/2014/main" id="{1E006E36-462E-B6DE-D323-0814330B4312}"/>
              </a:ext>
            </a:extLst>
          </p:cNvPr>
          <p:cNvPicPr>
            <a:picLocks noChangeAspect="1"/>
          </p:cNvPicPr>
          <p:nvPr/>
        </p:nvPicPr>
        <p:blipFill>
          <a:blip r:embed="rId7" cstate="email">
            <a:extLst>
              <a:ext uri="{28A0092B-C50C-407E-A947-70E740481C1C}">
                <a14:useLocalDpi xmlns:a14="http://schemas.microsoft.com/office/drawing/2010/main"/>
              </a:ext>
            </a:extLst>
          </a:blip>
          <a:srcRect t="18583"/>
          <a:stretch>
            <a:fillRect/>
          </a:stretch>
        </p:blipFill>
        <p:spPr>
          <a:xfrm>
            <a:off x="5669280" y="933248"/>
            <a:ext cx="6043639" cy="4490720"/>
          </a:xfrm>
          <a:prstGeom prst="rect">
            <a:avLst/>
          </a:prstGeom>
        </p:spPr>
      </p:pic>
      <p:pic>
        <p:nvPicPr>
          <p:cNvPr id="8" name="Picture 7" descr="A facebook caption from the Scottish Maritime Museum: &quot;Visit the linthouse, a historical building teeming with character, it was originally built in 1872 as an engine shop for Alexander Stephens and sons shipyard. It was dismantled in 1988 and rebuilt here in Irvine in 1991. &#10;&#10;It is now home to the story of Scotland's Maritime legacy.&#10;&#10;We are open 7 days a week, 10am to 4pm!&#10;&#10;Up to THREE kids go FREE with every paying adult or concession.&quot;">
            <a:extLst>
              <a:ext uri="{FF2B5EF4-FFF2-40B4-BE49-F238E27FC236}">
                <a16:creationId xmlns:a16="http://schemas.microsoft.com/office/drawing/2014/main" id="{613D615D-A81A-FC48-BF25-EA50477B1AC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668065" y="3344158"/>
            <a:ext cx="2788965" cy="2580594"/>
          </a:xfrm>
          <a:prstGeom prst="rect">
            <a:avLst/>
          </a:prstGeom>
          <a:ln w="38100">
            <a:noFill/>
          </a:ln>
        </p:spPr>
      </p:pic>
      <p:sp>
        <p:nvSpPr>
          <p:cNvPr id="9" name="TextBox 8">
            <a:extLst>
              <a:ext uri="{FF2B5EF4-FFF2-40B4-BE49-F238E27FC236}">
                <a16:creationId xmlns:a16="http://schemas.microsoft.com/office/drawing/2014/main" id="{4EAB9EC0-47BB-BDB1-88C8-1E81B793B896}"/>
              </a:ext>
            </a:extLst>
          </p:cNvPr>
          <p:cNvSpPr txBox="1"/>
          <p:nvPr/>
        </p:nvSpPr>
        <p:spPr>
          <a:xfrm>
            <a:off x="1" y="6113764"/>
            <a:ext cx="12192000" cy="369332"/>
          </a:xfrm>
          <a:prstGeom prst="rect">
            <a:avLst/>
          </a:prstGeom>
          <a:noFill/>
        </p:spPr>
        <p:txBody>
          <a:bodyPr wrap="square" rtlCol="0">
            <a:spAutoFit/>
          </a:bodyPr>
          <a:lstStyle/>
          <a:p>
            <a:pPr algn="ctr"/>
            <a:r>
              <a:rPr lang="en-US" dirty="0">
                <a:latin typeface="Lato" panose="020F0502020204030203" pitchFamily="34" charset="0"/>
                <a:cs typeface="Lato" panose="020F0502020204030203" pitchFamily="34" charset="0"/>
              </a:rPr>
              <a:t>Showcase vibrant spaces </a:t>
            </a:r>
            <a:r>
              <a:rPr lang="en-GB" b="1" dirty="0">
                <a:latin typeface="Lato" panose="020F0502020204030203" pitchFamily="34" charset="0"/>
                <a:cs typeface="Lato" panose="020F0502020204030203" pitchFamily="34" charset="0"/>
              </a:rPr>
              <a:t>• </a:t>
            </a:r>
            <a:r>
              <a:rPr lang="en-US" dirty="0">
                <a:latin typeface="Lato" panose="020F0502020204030203" pitchFamily="34" charset="0"/>
                <a:cs typeface="Lato" panose="020F0502020204030203" pitchFamily="34" charset="0"/>
              </a:rPr>
              <a:t>feature familiar faces </a:t>
            </a:r>
            <a:r>
              <a:rPr lang="en-GB" dirty="0">
                <a:latin typeface="Lato" panose="020F0502020204030203" pitchFamily="34" charset="0"/>
                <a:cs typeface="Lato" panose="020F0502020204030203" pitchFamily="34" charset="0"/>
              </a:rPr>
              <a:t>•  look for light and contrast • add calls-to-action</a:t>
            </a:r>
          </a:p>
        </p:txBody>
      </p:sp>
    </p:spTree>
    <p:extLst>
      <p:ext uri="{BB962C8B-B14F-4D97-AF65-F5344CB8AC3E}">
        <p14:creationId xmlns:p14="http://schemas.microsoft.com/office/powerpoint/2010/main" val="8357895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03C1BF1-7171-745E-F70D-6AAAE984DA43}"/>
              </a:ext>
            </a:extLst>
          </p:cNvPr>
          <p:cNvSpPr txBox="1"/>
          <p:nvPr/>
        </p:nvSpPr>
        <p:spPr>
          <a:xfrm>
            <a:off x="4509426" y="1984248"/>
            <a:ext cx="3042743" cy="1015663"/>
          </a:xfrm>
          <a:prstGeom prst="rect">
            <a:avLst/>
          </a:prstGeom>
          <a:noFill/>
        </p:spPr>
        <p:txBody>
          <a:bodyPr wrap="square" rtlCol="0">
            <a:spAutoFit/>
          </a:bodyPr>
          <a:lstStyle/>
          <a:p>
            <a:r>
              <a:rPr lang="en-US" sz="2000" dirty="0">
                <a:latin typeface="Lato" panose="020F0502020204030203" pitchFamily="34" charset="0"/>
                <a:cs typeface="Lato" panose="020F0502020204030203" pitchFamily="34" charset="0"/>
              </a:rPr>
              <a:t>What do you </a:t>
            </a:r>
            <a:r>
              <a:rPr lang="en-US" sz="2000" b="1" dirty="0">
                <a:latin typeface="Lato" panose="020F0502020204030203" pitchFamily="34" charset="0"/>
                <a:cs typeface="Lato" panose="020F0502020204030203" pitchFamily="34" charset="0"/>
              </a:rPr>
              <a:t>personally</a:t>
            </a:r>
            <a:r>
              <a:rPr lang="en-US" sz="2000" dirty="0">
                <a:latin typeface="Lato" panose="020F0502020204030203" pitchFamily="34" charset="0"/>
                <a:cs typeface="Lato" panose="020F0502020204030203" pitchFamily="34" charset="0"/>
              </a:rPr>
              <a:t> enjoy experiencing on social media?</a:t>
            </a:r>
            <a:endParaRPr lang="en-GB" sz="2000" dirty="0">
              <a:latin typeface="Lato" panose="020F0502020204030203" pitchFamily="34" charset="0"/>
              <a:cs typeface="Lato" panose="020F0502020204030203" pitchFamily="34" charset="0"/>
            </a:endParaRPr>
          </a:p>
        </p:txBody>
      </p:sp>
      <p:pic>
        <p:nvPicPr>
          <p:cNvPr id="10" name="Picture 9" descr="A photo of an adult posing for a photo in front of a museum.">
            <a:extLst>
              <a:ext uri="{FF2B5EF4-FFF2-40B4-BE49-F238E27FC236}">
                <a16:creationId xmlns:a16="http://schemas.microsoft.com/office/drawing/2014/main" id="{7718F4C0-8B4F-0972-0022-47B123FBD01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78098" y="1984248"/>
            <a:ext cx="2421791" cy="4334256"/>
          </a:xfrm>
          <a:prstGeom prst="rect">
            <a:avLst/>
          </a:prstGeom>
        </p:spPr>
      </p:pic>
      <p:pic>
        <p:nvPicPr>
          <p:cNvPr id="9" name="Picture 8" descr="An adult posing for a photo in front of a pyramid.">
            <a:extLst>
              <a:ext uri="{FF2B5EF4-FFF2-40B4-BE49-F238E27FC236}">
                <a16:creationId xmlns:a16="http://schemas.microsoft.com/office/drawing/2014/main" id="{63722BC4-3E99-8B6E-28DE-137B72EA04C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40762" y="1261872"/>
            <a:ext cx="2423402" cy="4334256"/>
          </a:xfrm>
          <a:prstGeom prst="rect">
            <a:avLst/>
          </a:prstGeom>
        </p:spPr>
      </p:pic>
      <p:sp>
        <p:nvSpPr>
          <p:cNvPr id="12" name="TextBox 11">
            <a:extLst>
              <a:ext uri="{FF2B5EF4-FFF2-40B4-BE49-F238E27FC236}">
                <a16:creationId xmlns:a16="http://schemas.microsoft.com/office/drawing/2014/main" id="{71EE1624-5CAA-3DC5-9DCC-90DFD26BDBF5}"/>
              </a:ext>
            </a:extLst>
          </p:cNvPr>
          <p:cNvSpPr txBox="1"/>
          <p:nvPr/>
        </p:nvSpPr>
        <p:spPr>
          <a:xfrm>
            <a:off x="4509426" y="5610618"/>
            <a:ext cx="3382687" cy="707886"/>
          </a:xfrm>
          <a:prstGeom prst="rect">
            <a:avLst/>
          </a:prstGeom>
          <a:noFill/>
        </p:spPr>
        <p:txBody>
          <a:bodyPr wrap="square" rtlCol="0">
            <a:spAutoFit/>
          </a:bodyPr>
          <a:lstStyle/>
          <a:p>
            <a:pPr algn="r"/>
            <a:r>
              <a:rPr lang="en-US" sz="2000" dirty="0">
                <a:latin typeface="Lato" panose="020F0502020204030203" pitchFamily="34" charset="0"/>
                <a:cs typeface="Lato" panose="020F0502020204030203" pitchFamily="34" charset="0"/>
              </a:rPr>
              <a:t>How can your social media tap into popular topics?</a:t>
            </a:r>
            <a:endParaRPr lang="en-GB" sz="2000" dirty="0">
              <a:latin typeface="Lato" panose="020F0502020204030203" pitchFamily="34" charset="0"/>
              <a:cs typeface="Lato" panose="020F0502020204030203" pitchFamily="34" charset="0"/>
            </a:endParaRPr>
          </a:p>
        </p:txBody>
      </p:sp>
      <p:pic>
        <p:nvPicPr>
          <p:cNvPr id="8" name="Picture 7" descr="A screenshot of a slideshow of disposable camera photos, with the caption &quot;We gave an Egyptologist a disposable camera for her visit to Cairo&quot;.">
            <a:hlinkClick r:id="rId5"/>
            <a:extLst>
              <a:ext uri="{FF2B5EF4-FFF2-40B4-BE49-F238E27FC236}">
                <a16:creationId xmlns:a16="http://schemas.microsoft.com/office/drawing/2014/main" id="{B396DB6C-F857-57EA-F752-19DCD36C11D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97875" y="539496"/>
            <a:ext cx="2430563" cy="4334256"/>
          </a:xfrm>
          <a:prstGeom prst="rect">
            <a:avLst/>
          </a:prstGeom>
        </p:spPr>
      </p:pic>
      <p:pic>
        <p:nvPicPr>
          <p:cNvPr id="7" name="Picture 6" descr="A screenshot of a video of an ornately decorated hardback edition of Pride and Prejudice.">
            <a:hlinkClick r:id="rId7"/>
            <a:extLst>
              <a:ext uri="{FF2B5EF4-FFF2-40B4-BE49-F238E27FC236}">
                <a16:creationId xmlns:a16="http://schemas.microsoft.com/office/drawing/2014/main" id="{02B35D75-4036-3F2F-46D4-390507E8198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101650" y="539496"/>
            <a:ext cx="3230383" cy="5779008"/>
          </a:xfrm>
          <a:prstGeom prst="rect">
            <a:avLst/>
          </a:prstGeom>
        </p:spPr>
      </p:pic>
    </p:spTree>
    <p:extLst>
      <p:ext uri="{BB962C8B-B14F-4D97-AF65-F5344CB8AC3E}">
        <p14:creationId xmlns:p14="http://schemas.microsoft.com/office/powerpoint/2010/main" val="2138694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99501-A14F-2DDD-B7A0-13523AB543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9A5D92-D2D4-38EA-707F-C9B9D56680AF}"/>
              </a:ext>
            </a:extLst>
          </p:cNvPr>
          <p:cNvSpPr txBox="1">
            <a:spLocks noGrp="1"/>
          </p:cNvSpPr>
          <p:nvPr>
            <p:ph type="title" idx="4294967295"/>
          </p:nvPr>
        </p:nvSpPr>
        <p:spPr>
          <a:xfrm>
            <a:off x="539495" y="164592"/>
            <a:ext cx="9021599"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70062"/>
                </a:solidFill>
                <a:effectLst/>
                <a:uLnTx/>
                <a:uFillTx/>
                <a:latin typeface="Lato" panose="020F0502020204030203" pitchFamily="34" charset="0"/>
                <a:ea typeface="+mn-ea"/>
                <a:cs typeface="Lato" panose="020F0502020204030203" pitchFamily="34" charset="0"/>
              </a:rPr>
              <a:t>Promoting events</a:t>
            </a:r>
          </a:p>
        </p:txBody>
      </p:sp>
      <p:pic>
        <p:nvPicPr>
          <p:cNvPr id="3" name="Picture 2" descr="A screenshot of a Facebook post by Trimontium Trust &amp; Museum. It has the caption&quot;Have you ever wanted to hold authentic Roman artefacts in the palm of your hand? Join us at Trimontium on Wednesday 15 April at 2pm for our Hands on History workshop&quot;. Below are two photos of Roman artefacts and a photo of an adult holding some pottery.">
            <a:hlinkClick r:id="rId3"/>
            <a:extLst>
              <a:ext uri="{FF2B5EF4-FFF2-40B4-BE49-F238E27FC236}">
                <a16:creationId xmlns:a16="http://schemas.microsoft.com/office/drawing/2014/main" id="{B14E1104-ACE0-9B34-5FCC-EFE82AE9B2B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8452" y="788422"/>
            <a:ext cx="4578220" cy="5731253"/>
          </a:xfrm>
          <a:prstGeom prst="rect">
            <a:avLst/>
          </a:prstGeom>
        </p:spPr>
      </p:pic>
      <p:pic>
        <p:nvPicPr>
          <p:cNvPr id="7" name="Picture 6" descr="A screenshot of a Facebook post by the Scottish Crannog Centre, with the caption &quot;THE CRANNOG IS HATCHING&quot; and several photos of an adult preparing eggs outside of a roundhouse.">
            <a:hlinkClick r:id="rId5"/>
            <a:extLst>
              <a:ext uri="{FF2B5EF4-FFF2-40B4-BE49-F238E27FC236}">
                <a16:creationId xmlns:a16="http://schemas.microsoft.com/office/drawing/2014/main" id="{6702CB67-7465-2E32-135A-FFDE9754F48C}"/>
              </a:ext>
            </a:extLst>
          </p:cNvPr>
          <p:cNvPicPr>
            <a:picLocks noChangeAspect="1"/>
          </p:cNvPicPr>
          <p:nvPr/>
        </p:nvPicPr>
        <p:blipFill>
          <a:blip r:embed="rId6"/>
          <a:stretch>
            <a:fillRect/>
          </a:stretch>
        </p:blipFill>
        <p:spPr>
          <a:xfrm>
            <a:off x="6096000" y="788421"/>
            <a:ext cx="5315515" cy="5731254"/>
          </a:xfrm>
          <a:prstGeom prst="rect">
            <a:avLst/>
          </a:prstGeom>
        </p:spPr>
      </p:pic>
    </p:spTree>
    <p:extLst>
      <p:ext uri="{BB962C8B-B14F-4D97-AF65-F5344CB8AC3E}">
        <p14:creationId xmlns:p14="http://schemas.microsoft.com/office/powerpoint/2010/main" val="15268238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F523BF-2FF3-85A1-3E2F-B20BE9865E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14AB1B-4FBF-9B77-A603-086586CF4DCF}"/>
              </a:ext>
            </a:extLst>
          </p:cNvPr>
          <p:cNvSpPr txBox="1">
            <a:spLocks noGrp="1"/>
          </p:cNvSpPr>
          <p:nvPr>
            <p:ph type="title" idx="4294967295"/>
          </p:nvPr>
        </p:nvSpPr>
        <p:spPr>
          <a:xfrm>
            <a:off x="539495" y="164592"/>
            <a:ext cx="9021599"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70062"/>
                </a:solidFill>
                <a:effectLst/>
                <a:uLnTx/>
                <a:uFillTx/>
                <a:latin typeface="Lato" panose="020F0502020204030203" pitchFamily="34" charset="0"/>
                <a:ea typeface="+mn-ea"/>
                <a:cs typeface="Lato" panose="020F0502020204030203" pitchFamily="34" charset="0"/>
              </a:rPr>
              <a:t>Video content - showcasing your skills</a:t>
            </a:r>
          </a:p>
        </p:txBody>
      </p:sp>
      <p:sp>
        <p:nvSpPr>
          <p:cNvPr id="11" name="TextBox 10">
            <a:extLst>
              <a:ext uri="{FF2B5EF4-FFF2-40B4-BE49-F238E27FC236}">
                <a16:creationId xmlns:a16="http://schemas.microsoft.com/office/drawing/2014/main" id="{060DE5F9-81C1-8D5B-D97F-A5C2D83649A7}"/>
              </a:ext>
            </a:extLst>
          </p:cNvPr>
          <p:cNvSpPr txBox="1"/>
          <p:nvPr/>
        </p:nvSpPr>
        <p:spPr>
          <a:xfrm>
            <a:off x="661974" y="5777668"/>
            <a:ext cx="2082878" cy="923330"/>
          </a:xfrm>
          <a:prstGeom prst="rect">
            <a:avLst/>
          </a:prstGeom>
          <a:noFill/>
        </p:spPr>
        <p:txBody>
          <a:bodyPr wrap="none" rtlCol="0">
            <a:spAutoFit/>
          </a:bodyPr>
          <a:lstStyle/>
          <a:p>
            <a:r>
              <a:rPr lang="en-US" dirty="0">
                <a:latin typeface="Lato" panose="020F0502020204030203" pitchFamily="34" charset="0"/>
                <a:cs typeface="Lato" panose="020F0502020204030203" pitchFamily="34" charset="0"/>
              </a:rPr>
              <a:t>Local history</a:t>
            </a:r>
          </a:p>
          <a:p>
            <a:r>
              <a:rPr lang="en-US" dirty="0">
                <a:latin typeface="Lato" panose="020F0502020204030203" pitchFamily="34" charset="0"/>
                <a:cs typeface="Lato" panose="020F0502020204030203" pitchFamily="34" charset="0"/>
              </a:rPr>
              <a:t>Dingwall Museum</a:t>
            </a:r>
          </a:p>
          <a:p>
            <a:r>
              <a:rPr lang="en-US" dirty="0">
                <a:latin typeface="Lato" panose="020F0502020204030203" pitchFamily="34" charset="0"/>
                <a:cs typeface="Lato" panose="020F0502020204030203" pitchFamily="34" charset="0"/>
              </a:rPr>
              <a:t>90 likes, 14k views</a:t>
            </a:r>
          </a:p>
        </p:txBody>
      </p:sp>
      <p:pic>
        <p:nvPicPr>
          <p:cNvPr id="15" name="Picture 14" descr="A screenshot of a video of an adult with light skin and long dark hair standing in front of a railway station.">
            <a:hlinkClick r:id="rId3"/>
            <a:extLst>
              <a:ext uri="{FF2B5EF4-FFF2-40B4-BE49-F238E27FC236}">
                <a16:creationId xmlns:a16="http://schemas.microsoft.com/office/drawing/2014/main" id="{351CFAF5-F74B-88E5-3DF9-E395F12E671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1974" y="793214"/>
            <a:ext cx="2762851" cy="4940493"/>
          </a:xfrm>
          <a:prstGeom prst="rect">
            <a:avLst/>
          </a:prstGeom>
        </p:spPr>
      </p:pic>
      <p:sp>
        <p:nvSpPr>
          <p:cNvPr id="14" name="TextBox 13">
            <a:extLst>
              <a:ext uri="{FF2B5EF4-FFF2-40B4-BE49-F238E27FC236}">
                <a16:creationId xmlns:a16="http://schemas.microsoft.com/office/drawing/2014/main" id="{A2C85498-67A2-67A1-2D29-EBC22E72C0B5}"/>
              </a:ext>
            </a:extLst>
          </p:cNvPr>
          <p:cNvSpPr txBox="1"/>
          <p:nvPr/>
        </p:nvSpPr>
        <p:spPr>
          <a:xfrm>
            <a:off x="4703207" y="5777668"/>
            <a:ext cx="2229841" cy="923330"/>
          </a:xfrm>
          <a:prstGeom prst="rect">
            <a:avLst/>
          </a:prstGeom>
          <a:noFill/>
        </p:spPr>
        <p:txBody>
          <a:bodyPr wrap="none" rtlCol="0">
            <a:spAutoFit/>
          </a:bodyPr>
          <a:lstStyle/>
          <a:p>
            <a:r>
              <a:rPr lang="en-US" dirty="0">
                <a:latin typeface="Lato" panose="020F0502020204030203" pitchFamily="34" charset="0"/>
                <a:cs typeface="Lato" panose="020F0502020204030203" pitchFamily="34" charset="0"/>
              </a:rPr>
              <a:t>Object conservation</a:t>
            </a:r>
          </a:p>
          <a:p>
            <a:r>
              <a:rPr lang="en-US" dirty="0">
                <a:latin typeface="Lato" panose="020F0502020204030203" pitchFamily="34" charset="0"/>
                <a:cs typeface="Lato" panose="020F0502020204030203" pitchFamily="34" charset="0"/>
              </a:rPr>
              <a:t>Dumfries Museum</a:t>
            </a:r>
          </a:p>
          <a:p>
            <a:r>
              <a:rPr lang="en-US" dirty="0">
                <a:latin typeface="Lato" panose="020F0502020204030203" pitchFamily="34" charset="0"/>
                <a:cs typeface="Lato" panose="020F0502020204030203" pitchFamily="34" charset="0"/>
              </a:rPr>
              <a:t>37 likes, 2.8k views</a:t>
            </a:r>
          </a:p>
        </p:txBody>
      </p:sp>
      <p:pic>
        <p:nvPicPr>
          <p:cNvPr id="4" name="Picture 3" descr="A screenshot of a video of an adult conserving a coconut.">
            <a:hlinkClick r:id="rId5"/>
            <a:extLst>
              <a:ext uri="{FF2B5EF4-FFF2-40B4-BE49-F238E27FC236}">
                <a16:creationId xmlns:a16="http://schemas.microsoft.com/office/drawing/2014/main" id="{CB727C51-B99A-DD91-64C1-041550301F6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03207" y="793214"/>
            <a:ext cx="2785586" cy="4948981"/>
          </a:xfrm>
          <a:prstGeom prst="rect">
            <a:avLst/>
          </a:prstGeom>
        </p:spPr>
      </p:pic>
      <p:sp>
        <p:nvSpPr>
          <p:cNvPr id="6" name="TextBox 5">
            <a:extLst>
              <a:ext uri="{FF2B5EF4-FFF2-40B4-BE49-F238E27FC236}">
                <a16:creationId xmlns:a16="http://schemas.microsoft.com/office/drawing/2014/main" id="{8C9F475E-80E2-1BC0-BFD8-62889F385847}"/>
              </a:ext>
            </a:extLst>
          </p:cNvPr>
          <p:cNvSpPr txBox="1"/>
          <p:nvPr/>
        </p:nvSpPr>
        <p:spPr>
          <a:xfrm>
            <a:off x="8739592" y="5777668"/>
            <a:ext cx="3397962" cy="923330"/>
          </a:xfrm>
          <a:prstGeom prst="rect">
            <a:avLst/>
          </a:prstGeom>
          <a:noFill/>
        </p:spPr>
        <p:txBody>
          <a:bodyPr wrap="square" rtlCol="0">
            <a:spAutoFit/>
          </a:bodyPr>
          <a:lstStyle/>
          <a:p>
            <a:r>
              <a:rPr lang="en-US" dirty="0">
                <a:latin typeface="Lato" panose="020F0502020204030203" pitchFamily="34" charset="0"/>
                <a:cs typeface="Lato" panose="020F0502020204030203" pitchFamily="34" charset="0"/>
              </a:rPr>
              <a:t>Object history</a:t>
            </a:r>
          </a:p>
          <a:p>
            <a:r>
              <a:rPr lang="en-US" dirty="0">
                <a:latin typeface="Lato" panose="020F0502020204030203" pitchFamily="34" charset="0"/>
                <a:cs typeface="Lato" panose="020F0502020204030203" pitchFamily="34" charset="0"/>
              </a:rPr>
              <a:t>Nairn Museum</a:t>
            </a:r>
          </a:p>
          <a:p>
            <a:r>
              <a:rPr lang="en-US" dirty="0">
                <a:latin typeface="Lato" panose="020F0502020204030203" pitchFamily="34" charset="0"/>
                <a:cs typeface="Lato" panose="020F0502020204030203" pitchFamily="34" charset="0"/>
              </a:rPr>
              <a:t>55k likes, 1m views</a:t>
            </a:r>
          </a:p>
        </p:txBody>
      </p:sp>
      <p:pic>
        <p:nvPicPr>
          <p:cNvPr id="3" name="Picture 2" descr="A screenshot of a video of an adult with light skin holding a piece of jute weaving equipment.">
            <a:hlinkClick r:id="rId7"/>
            <a:extLst>
              <a:ext uri="{FF2B5EF4-FFF2-40B4-BE49-F238E27FC236}">
                <a16:creationId xmlns:a16="http://schemas.microsoft.com/office/drawing/2014/main" id="{55E4D7BF-4CA1-A0B9-210E-1BC74A0CB88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744404" y="793214"/>
            <a:ext cx="2753226" cy="4948981"/>
          </a:xfrm>
          <a:prstGeom prst="rect">
            <a:avLst/>
          </a:prstGeom>
        </p:spPr>
      </p:pic>
    </p:spTree>
    <p:extLst>
      <p:ext uri="{BB962C8B-B14F-4D97-AF65-F5344CB8AC3E}">
        <p14:creationId xmlns:p14="http://schemas.microsoft.com/office/powerpoint/2010/main" val="14808228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AB8EB-D2CD-7D74-1867-C9EC10BA19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DB60A2-5571-09C8-802A-E1674D035D2C}"/>
              </a:ext>
            </a:extLst>
          </p:cNvPr>
          <p:cNvSpPr txBox="1">
            <a:spLocks noGrp="1"/>
          </p:cNvSpPr>
          <p:nvPr>
            <p:ph type="title" idx="4294967295"/>
          </p:nvPr>
        </p:nvSpPr>
        <p:spPr>
          <a:xfrm>
            <a:off x="539495" y="164592"/>
            <a:ext cx="9021599"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70062"/>
                </a:solidFill>
                <a:effectLst/>
                <a:uLnTx/>
                <a:uFillTx/>
                <a:latin typeface="Lato" panose="020F0502020204030203" pitchFamily="34" charset="0"/>
                <a:ea typeface="+mn-ea"/>
                <a:cs typeface="Lato" panose="020F0502020204030203" pitchFamily="34" charset="0"/>
              </a:rPr>
              <a:t>Video content - Influencers</a:t>
            </a:r>
          </a:p>
        </p:txBody>
      </p:sp>
      <p:sp>
        <p:nvSpPr>
          <p:cNvPr id="10" name="TextBox 9">
            <a:extLst>
              <a:ext uri="{FF2B5EF4-FFF2-40B4-BE49-F238E27FC236}">
                <a16:creationId xmlns:a16="http://schemas.microsoft.com/office/drawing/2014/main" id="{EFCC811B-28C6-2394-3F28-D7C9C249D90A}"/>
              </a:ext>
            </a:extLst>
          </p:cNvPr>
          <p:cNvSpPr txBox="1"/>
          <p:nvPr/>
        </p:nvSpPr>
        <p:spPr>
          <a:xfrm>
            <a:off x="661974" y="5777668"/>
            <a:ext cx="3397962" cy="923330"/>
          </a:xfrm>
          <a:prstGeom prst="rect">
            <a:avLst/>
          </a:prstGeom>
          <a:noFill/>
        </p:spPr>
        <p:txBody>
          <a:bodyPr wrap="square" rtlCol="0">
            <a:spAutoFit/>
          </a:bodyPr>
          <a:lstStyle/>
          <a:p>
            <a:r>
              <a:rPr lang="en-US" dirty="0">
                <a:latin typeface="Lato" panose="020F0502020204030203" pitchFamily="34" charset="0"/>
                <a:cs typeface="Lato" panose="020F0502020204030203" pitchFamily="34" charset="0"/>
              </a:rPr>
              <a:t>@whatsername1.0</a:t>
            </a:r>
          </a:p>
          <a:p>
            <a:r>
              <a:rPr lang="en-US" dirty="0">
                <a:latin typeface="Lato" panose="020F0502020204030203" pitchFamily="34" charset="0"/>
                <a:cs typeface="Lato" panose="020F0502020204030203" pitchFamily="34" charset="0"/>
              </a:rPr>
              <a:t>Riverside Museum</a:t>
            </a:r>
          </a:p>
          <a:p>
            <a:r>
              <a:rPr lang="en-US" dirty="0">
                <a:latin typeface="Lato" panose="020F0502020204030203" pitchFamily="34" charset="0"/>
                <a:cs typeface="Lato" panose="020F0502020204030203" pitchFamily="34" charset="0"/>
              </a:rPr>
              <a:t>36k likes, 500k views</a:t>
            </a:r>
          </a:p>
        </p:txBody>
      </p:sp>
      <p:pic>
        <p:nvPicPr>
          <p:cNvPr id="3" name="Picture 2" descr="A screenshot from a video of a young adult with light skin standing in Riverside Museum.">
            <a:hlinkClick r:id="rId3"/>
            <a:extLst>
              <a:ext uri="{FF2B5EF4-FFF2-40B4-BE49-F238E27FC236}">
                <a16:creationId xmlns:a16="http://schemas.microsoft.com/office/drawing/2014/main" id="{E744778C-724A-CFD5-93A9-11944EC94E6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1974" y="794425"/>
            <a:ext cx="2753226" cy="4928616"/>
          </a:xfrm>
          <a:prstGeom prst="rect">
            <a:avLst/>
          </a:prstGeom>
        </p:spPr>
      </p:pic>
      <p:sp>
        <p:nvSpPr>
          <p:cNvPr id="14" name="TextBox 13">
            <a:extLst>
              <a:ext uri="{FF2B5EF4-FFF2-40B4-BE49-F238E27FC236}">
                <a16:creationId xmlns:a16="http://schemas.microsoft.com/office/drawing/2014/main" id="{94E5C79C-5D5B-1523-2E88-3FBB24E369F6}"/>
              </a:ext>
            </a:extLst>
          </p:cNvPr>
          <p:cNvSpPr txBox="1"/>
          <p:nvPr/>
        </p:nvSpPr>
        <p:spPr>
          <a:xfrm>
            <a:off x="4703207" y="5777668"/>
            <a:ext cx="3040384" cy="923330"/>
          </a:xfrm>
          <a:prstGeom prst="rect">
            <a:avLst/>
          </a:prstGeom>
          <a:noFill/>
        </p:spPr>
        <p:txBody>
          <a:bodyPr wrap="none" rtlCol="0">
            <a:spAutoFit/>
          </a:bodyPr>
          <a:lstStyle/>
          <a:p>
            <a:r>
              <a:rPr lang="en-US" dirty="0">
                <a:latin typeface="Lato" panose="020F0502020204030203" pitchFamily="34" charset="0"/>
                <a:cs typeface="Lato" panose="020F0502020204030203" pitchFamily="34" charset="0"/>
              </a:rPr>
              <a:t>@scotlandhiddenadventures</a:t>
            </a:r>
          </a:p>
          <a:p>
            <a:r>
              <a:rPr lang="en-US" dirty="0">
                <a:latin typeface="Lato" panose="020F0502020204030203" pitchFamily="34" charset="0"/>
                <a:cs typeface="Lato" panose="020F0502020204030203" pitchFamily="34" charset="0"/>
              </a:rPr>
              <a:t>Fife Folk Museum</a:t>
            </a:r>
          </a:p>
          <a:p>
            <a:r>
              <a:rPr lang="en-US" dirty="0">
                <a:latin typeface="Lato" panose="020F0502020204030203" pitchFamily="34" charset="0"/>
                <a:cs typeface="Lato" panose="020F0502020204030203" pitchFamily="34" charset="0"/>
              </a:rPr>
              <a:t>5.5k likes, 330k views</a:t>
            </a:r>
          </a:p>
        </p:txBody>
      </p:sp>
      <p:pic>
        <p:nvPicPr>
          <p:cNvPr id="6" name="Picture 5" descr="A screenshot from a video of horseriding equipment on display at Fife Folk Museum.">
            <a:hlinkClick r:id="rId5"/>
            <a:extLst>
              <a:ext uri="{FF2B5EF4-FFF2-40B4-BE49-F238E27FC236}">
                <a16:creationId xmlns:a16="http://schemas.microsoft.com/office/drawing/2014/main" id="{85EF94A8-AA9A-AFFC-2654-D53422E9104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18858" y="794425"/>
            <a:ext cx="2753226" cy="4946667"/>
          </a:xfrm>
          <a:prstGeom prst="rect">
            <a:avLst/>
          </a:prstGeom>
        </p:spPr>
      </p:pic>
      <p:sp>
        <p:nvSpPr>
          <p:cNvPr id="11" name="TextBox 10">
            <a:extLst>
              <a:ext uri="{FF2B5EF4-FFF2-40B4-BE49-F238E27FC236}">
                <a16:creationId xmlns:a16="http://schemas.microsoft.com/office/drawing/2014/main" id="{508E1C18-009D-ECAD-CB98-8D337379675C}"/>
              </a:ext>
            </a:extLst>
          </p:cNvPr>
          <p:cNvSpPr txBox="1"/>
          <p:nvPr/>
        </p:nvSpPr>
        <p:spPr>
          <a:xfrm>
            <a:off x="8739592" y="5777668"/>
            <a:ext cx="2199898" cy="923330"/>
          </a:xfrm>
          <a:prstGeom prst="rect">
            <a:avLst/>
          </a:prstGeom>
          <a:noFill/>
        </p:spPr>
        <p:txBody>
          <a:bodyPr wrap="none" rtlCol="0">
            <a:spAutoFit/>
          </a:bodyPr>
          <a:lstStyle/>
          <a:p>
            <a:r>
              <a:rPr lang="en-US" dirty="0">
                <a:latin typeface="Lato" panose="020F0502020204030203" pitchFamily="34" charset="0"/>
                <a:cs typeface="Lato" panose="020F0502020204030203" pitchFamily="34" charset="0"/>
              </a:rPr>
              <a:t>@historic_ally</a:t>
            </a:r>
          </a:p>
          <a:p>
            <a:r>
              <a:rPr lang="en-US" dirty="0">
                <a:latin typeface="Lato" panose="020F0502020204030203" pitchFamily="34" charset="0"/>
                <a:cs typeface="Lato" panose="020F0502020204030203" pitchFamily="34" charset="0"/>
              </a:rPr>
              <a:t>Montrose Museum</a:t>
            </a:r>
          </a:p>
          <a:p>
            <a:r>
              <a:rPr lang="en-US" dirty="0">
                <a:latin typeface="Lato" panose="020F0502020204030203" pitchFamily="34" charset="0"/>
                <a:cs typeface="Lato" panose="020F0502020204030203" pitchFamily="34" charset="0"/>
              </a:rPr>
              <a:t>5k likes, 190k views</a:t>
            </a:r>
          </a:p>
        </p:txBody>
      </p:sp>
      <p:pic>
        <p:nvPicPr>
          <p:cNvPr id="7" name="Picture 6" descr="A screenshot of a video of an adult with light skin sitting in front of a portrait of an adult with medium-dark skin on display at Montrose Museum.">
            <a:hlinkClick r:id="rId7"/>
            <a:extLst>
              <a:ext uri="{FF2B5EF4-FFF2-40B4-BE49-F238E27FC236}">
                <a16:creationId xmlns:a16="http://schemas.microsoft.com/office/drawing/2014/main" id="{1339AAFE-6425-DB22-6EA3-DB799C38284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762480" y="794425"/>
            <a:ext cx="2754459" cy="4946667"/>
          </a:xfrm>
          <a:prstGeom prst="rect">
            <a:avLst/>
          </a:prstGeom>
        </p:spPr>
      </p:pic>
    </p:spTree>
    <p:extLst>
      <p:ext uri="{BB962C8B-B14F-4D97-AF65-F5344CB8AC3E}">
        <p14:creationId xmlns:p14="http://schemas.microsoft.com/office/powerpoint/2010/main" val="39018352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33A8F0-5B07-D08D-D662-9DCEB5D5D206}"/>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6BD87DB-61DE-BCB8-8691-AC9F65CCBE9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Evaluating Your Impact</a:t>
            </a:r>
            <a:endParaRPr lang="en-GB" dirty="0"/>
          </a:p>
        </p:txBody>
      </p:sp>
    </p:spTree>
    <p:extLst>
      <p:ext uri="{BB962C8B-B14F-4D97-AF65-F5344CB8AC3E}">
        <p14:creationId xmlns:p14="http://schemas.microsoft.com/office/powerpoint/2010/main" val="35606394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1239F9-74FF-B3D7-EB7C-88C27DC719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130637-57D1-8819-4D5C-223BF402294E}"/>
              </a:ext>
            </a:extLst>
          </p:cNvPr>
          <p:cNvSpPr txBox="1">
            <a:spLocks noGrp="1"/>
          </p:cNvSpPr>
          <p:nvPr>
            <p:ph type="title" idx="4294967295"/>
          </p:nvPr>
        </p:nvSpPr>
        <p:spPr>
          <a:xfrm>
            <a:off x="539495" y="237744"/>
            <a:ext cx="9021599"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C70062"/>
                </a:solidFill>
                <a:effectLst/>
                <a:uLnTx/>
                <a:uFillTx/>
                <a:latin typeface="Lato" panose="020F0502020204030203" pitchFamily="34" charset="0"/>
                <a:ea typeface="+mn-ea"/>
                <a:cs typeface="Lato" panose="020F0502020204030203" pitchFamily="34" charset="0"/>
              </a:rPr>
              <a:t>Evaluating your impact</a:t>
            </a:r>
          </a:p>
        </p:txBody>
      </p:sp>
      <p:sp>
        <p:nvSpPr>
          <p:cNvPr id="3" name="TextBox 2">
            <a:extLst>
              <a:ext uri="{FF2B5EF4-FFF2-40B4-BE49-F238E27FC236}">
                <a16:creationId xmlns:a16="http://schemas.microsoft.com/office/drawing/2014/main" id="{3BB514B1-6CD8-8C84-D2FE-77E18C6212AD}"/>
              </a:ext>
            </a:extLst>
          </p:cNvPr>
          <p:cNvSpPr txBox="1"/>
          <p:nvPr/>
        </p:nvSpPr>
        <p:spPr>
          <a:xfrm>
            <a:off x="539495" y="1379983"/>
            <a:ext cx="10614058" cy="2545377"/>
          </a:xfrm>
          <a:prstGeom prst="rect">
            <a:avLst/>
          </a:prstGeom>
          <a:noFill/>
        </p:spPr>
        <p:txBody>
          <a:bodyPr wrap="square" rtlCol="0">
            <a:spAutoFit/>
          </a:bodyPr>
          <a:lstStyle/>
          <a:p>
            <a:pPr marL="457200" indent="-457200">
              <a:lnSpc>
                <a:spcPct val="150000"/>
              </a:lnSpc>
              <a:buBlip>
                <a:blip r:embed="rId3"/>
              </a:buBlip>
            </a:pPr>
            <a:r>
              <a:rPr lang="en-GB" dirty="0"/>
              <a:t>Regular reflection (every 1 or 2 months, or at the end of a project)</a:t>
            </a:r>
          </a:p>
          <a:p>
            <a:pPr marL="457200" indent="-457200">
              <a:lnSpc>
                <a:spcPct val="150000"/>
              </a:lnSpc>
              <a:buBlip>
                <a:blip r:embed="rId3"/>
              </a:buBlip>
            </a:pPr>
            <a:r>
              <a:rPr lang="en-GB" dirty="0"/>
              <a:t>Aim for steady, sustained engagement</a:t>
            </a:r>
          </a:p>
          <a:p>
            <a:pPr marL="457200" indent="-457200">
              <a:lnSpc>
                <a:spcPct val="150000"/>
              </a:lnSpc>
              <a:buBlip>
                <a:blip r:embed="rId3"/>
              </a:buBlip>
            </a:pPr>
            <a:r>
              <a:rPr lang="en-GB" dirty="0"/>
              <a:t>What sort of growth are you aiming for?</a:t>
            </a:r>
          </a:p>
          <a:p>
            <a:pPr marL="457200" indent="-457200">
              <a:lnSpc>
                <a:spcPct val="150000"/>
              </a:lnSpc>
              <a:buBlip>
                <a:blip r:embed="rId3"/>
              </a:buBlip>
            </a:pPr>
            <a:r>
              <a:rPr lang="en-GB" dirty="0"/>
              <a:t>Calculate your averages. (e.g. average reach per post, average engagement rate per post)</a:t>
            </a:r>
          </a:p>
          <a:p>
            <a:pPr marL="457200" indent="-457200">
              <a:lnSpc>
                <a:spcPct val="150000"/>
              </a:lnSpc>
              <a:buBlip>
                <a:blip r:embed="rId3"/>
              </a:buBlip>
            </a:pPr>
            <a:r>
              <a:rPr lang="en-GB" dirty="0"/>
              <a:t>How do you compare to other attractions in your area, or museums with a similar size/budget/remit?</a:t>
            </a:r>
          </a:p>
          <a:p>
            <a:pPr marL="457200" indent="-457200">
              <a:lnSpc>
                <a:spcPct val="150000"/>
              </a:lnSpc>
              <a:buBlip>
                <a:blip r:embed="rId3"/>
              </a:buBlip>
            </a:pPr>
            <a:r>
              <a:rPr lang="en-GB" dirty="0"/>
              <a:t>How did your visitors and event attendees find out about you?</a:t>
            </a:r>
          </a:p>
        </p:txBody>
      </p:sp>
    </p:spTree>
    <p:extLst>
      <p:ext uri="{BB962C8B-B14F-4D97-AF65-F5344CB8AC3E}">
        <p14:creationId xmlns:p14="http://schemas.microsoft.com/office/powerpoint/2010/main" val="12642450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36016E-7971-8522-26C5-DCB22B6B47B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F6D3D0F-B740-0950-ED72-6291BD31394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E599518F-4D61-2C33-9036-3674835793D8}"/>
              </a:ext>
            </a:extLst>
          </p:cNvPr>
          <p:cNvSpPr txBox="1"/>
          <p:nvPr/>
        </p:nvSpPr>
        <p:spPr>
          <a:xfrm>
            <a:off x="1286539" y="777216"/>
            <a:ext cx="5092995" cy="461665"/>
          </a:xfrm>
          <a:prstGeom prst="rect">
            <a:avLst/>
          </a:prstGeom>
          <a:noFill/>
        </p:spPr>
        <p:txBody>
          <a:bodyPr wrap="square" rtlCol="0">
            <a:spAutoFit/>
          </a:bodyPr>
          <a:lstStyle/>
          <a:p>
            <a:r>
              <a:rPr lang="en-US" sz="2400" b="1" dirty="0">
                <a:solidFill>
                  <a:schemeClr val="bg1"/>
                </a:solidFill>
                <a:latin typeface="Lato" panose="020F0502020204030203" pitchFamily="34" charset="0"/>
                <a:cs typeface="Lato" panose="020F0502020204030203" pitchFamily="34" charset="0"/>
              </a:rPr>
              <a:t>Museum Futures | Lunch &amp; Learn</a:t>
            </a:r>
            <a:endParaRPr lang="en-GB" sz="2400" b="1" dirty="0">
              <a:solidFill>
                <a:schemeClr val="bg1"/>
              </a:solidFill>
              <a:latin typeface="Lato" panose="020F0502020204030203" pitchFamily="34" charset="0"/>
              <a:cs typeface="Lato" panose="020F0502020204030203" pitchFamily="34" charset="0"/>
            </a:endParaRPr>
          </a:p>
        </p:txBody>
      </p:sp>
      <p:pic>
        <p:nvPicPr>
          <p:cNvPr id="6" name="Picture 5">
            <a:extLst>
              <a:ext uri="{FF2B5EF4-FFF2-40B4-BE49-F238E27FC236}">
                <a16:creationId xmlns:a16="http://schemas.microsoft.com/office/drawing/2014/main" id="{39F4B6E5-FD90-2F41-93DD-DAD6A4F20ECD}"/>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7512" y="777215"/>
            <a:ext cx="461665" cy="461665"/>
          </a:xfrm>
          <a:prstGeom prst="rect">
            <a:avLst/>
          </a:prstGeom>
        </p:spPr>
      </p:pic>
      <p:sp>
        <p:nvSpPr>
          <p:cNvPr id="8" name="TextBox 7">
            <a:extLst>
              <a:ext uri="{FF2B5EF4-FFF2-40B4-BE49-F238E27FC236}">
                <a16:creationId xmlns:a16="http://schemas.microsoft.com/office/drawing/2014/main" id="{33E3C218-10DA-7007-BFC1-D86CB1AF5842}"/>
              </a:ext>
            </a:extLst>
          </p:cNvPr>
          <p:cNvSpPr txBox="1"/>
          <p:nvPr/>
        </p:nvSpPr>
        <p:spPr>
          <a:xfrm>
            <a:off x="623318" y="1337012"/>
            <a:ext cx="6457966" cy="830997"/>
          </a:xfrm>
          <a:prstGeom prst="rect">
            <a:avLst/>
          </a:prstGeom>
          <a:noFill/>
        </p:spPr>
        <p:txBody>
          <a:bodyPr wrap="square">
            <a:spAutoFit/>
          </a:bodyPr>
          <a:lstStyle/>
          <a:p>
            <a:pPr algn="l" fontAlgn="base">
              <a:buNone/>
            </a:pPr>
            <a:r>
              <a:rPr lang="en-US" sz="4800" b="1" i="0" dirty="0">
                <a:solidFill>
                  <a:schemeClr val="bg1"/>
                </a:solidFill>
                <a:effectLst/>
                <a:latin typeface="Lato" panose="020F0502020204030203" pitchFamily="34" charset="0"/>
              </a:rPr>
              <a:t>Thank you!</a:t>
            </a:r>
          </a:p>
        </p:txBody>
      </p:sp>
      <p:sp>
        <p:nvSpPr>
          <p:cNvPr id="9" name="TextBox 8">
            <a:extLst>
              <a:ext uri="{FF2B5EF4-FFF2-40B4-BE49-F238E27FC236}">
                <a16:creationId xmlns:a16="http://schemas.microsoft.com/office/drawing/2014/main" id="{DD545B92-B860-6874-8D3F-B9AD640148A2}"/>
              </a:ext>
            </a:extLst>
          </p:cNvPr>
          <p:cNvSpPr txBox="1"/>
          <p:nvPr/>
        </p:nvSpPr>
        <p:spPr>
          <a:xfrm>
            <a:off x="623318" y="2797135"/>
            <a:ext cx="5472682" cy="707886"/>
          </a:xfrm>
          <a:prstGeom prst="rect">
            <a:avLst/>
          </a:prstGeom>
          <a:noFill/>
        </p:spPr>
        <p:txBody>
          <a:bodyPr wrap="square" rtlCol="0">
            <a:spAutoFit/>
          </a:bodyPr>
          <a:lstStyle/>
          <a:p>
            <a:r>
              <a:rPr lang="en-US" sz="2000" b="1" dirty="0">
                <a:solidFill>
                  <a:schemeClr val="bg1"/>
                </a:solidFill>
                <a:latin typeface="Lato" panose="020F0502020204030203" pitchFamily="34" charset="0"/>
                <a:cs typeface="Lato" panose="020F0502020204030203" pitchFamily="34" charset="0"/>
              </a:rPr>
              <a:t>Contact me:</a:t>
            </a:r>
          </a:p>
          <a:p>
            <a:r>
              <a:rPr lang="en-US" sz="2000" dirty="0">
                <a:solidFill>
                  <a:schemeClr val="bg1"/>
                </a:solidFill>
                <a:latin typeface="Lato" panose="020F0502020204030203" pitchFamily="34" charset="0"/>
                <a:cs typeface="Lato" panose="020F0502020204030203" pitchFamily="34" charset="0"/>
              </a:rPr>
              <a:t>joes@museumsgalleriesscotland.org.uk</a:t>
            </a:r>
            <a:endParaRPr lang="en-GB" dirty="0">
              <a:solidFill>
                <a:schemeClr val="bg1"/>
              </a:solidFill>
              <a:latin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0253391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F6C44F-B8BE-923E-789C-B4A08371A6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CEE8CB7-E6FD-BA45-2669-AD5F26988D25}"/>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Thinking Strategically</a:t>
            </a:r>
            <a:endParaRPr lang="en-GB" dirty="0"/>
          </a:p>
        </p:txBody>
      </p:sp>
    </p:spTree>
    <p:extLst>
      <p:ext uri="{BB962C8B-B14F-4D97-AF65-F5344CB8AC3E}">
        <p14:creationId xmlns:p14="http://schemas.microsoft.com/office/powerpoint/2010/main" val="10784864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6662AB-F630-041F-A898-254AD210DF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99A45E-15E4-C723-4BC6-164CC3474C75}"/>
              </a:ext>
            </a:extLst>
          </p:cNvPr>
          <p:cNvSpPr txBox="1">
            <a:spLocks noGrp="1"/>
          </p:cNvSpPr>
          <p:nvPr>
            <p:ph type="title" idx="4294967295"/>
          </p:nvPr>
        </p:nvSpPr>
        <p:spPr>
          <a:xfrm>
            <a:off x="539496" y="237744"/>
            <a:ext cx="6620256"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C70062"/>
                </a:solidFill>
                <a:effectLst/>
                <a:uLnTx/>
                <a:uFillTx/>
                <a:latin typeface="Lato" panose="020F0502020204030203" pitchFamily="34" charset="0"/>
                <a:ea typeface="+mn-ea"/>
                <a:cs typeface="Lato" panose="020F0502020204030203" pitchFamily="34" charset="0"/>
              </a:rPr>
              <a:t>Strategy</a:t>
            </a:r>
          </a:p>
        </p:txBody>
      </p:sp>
      <p:sp>
        <p:nvSpPr>
          <p:cNvPr id="3" name="TextBox 2">
            <a:extLst>
              <a:ext uri="{FF2B5EF4-FFF2-40B4-BE49-F238E27FC236}">
                <a16:creationId xmlns:a16="http://schemas.microsoft.com/office/drawing/2014/main" id="{60103CED-F976-5FF9-3C34-FC0A17562E56}"/>
              </a:ext>
            </a:extLst>
          </p:cNvPr>
          <p:cNvSpPr txBox="1"/>
          <p:nvPr/>
        </p:nvSpPr>
        <p:spPr>
          <a:xfrm>
            <a:off x="539496" y="1566567"/>
            <a:ext cx="10863073" cy="3724866"/>
          </a:xfrm>
          <a:prstGeom prst="rect">
            <a:avLst/>
          </a:prstGeom>
          <a:noFill/>
        </p:spPr>
        <p:txBody>
          <a:bodyPr wrap="square" rtlCol="0">
            <a:spAutoFit/>
          </a:bodyPr>
          <a:lstStyle/>
          <a:p>
            <a:pPr marL="457200" indent="-457200">
              <a:lnSpc>
                <a:spcPct val="150000"/>
              </a:lnSpc>
              <a:buBlip>
                <a:blip r:embed="rId3"/>
              </a:buBlip>
            </a:pPr>
            <a:r>
              <a:rPr lang="en-US" sz="2000" dirty="0">
                <a:latin typeface="Lato" panose="020F0502020204030203" pitchFamily="34" charset="0"/>
                <a:cs typeface="Lato" panose="020F0502020204030203" pitchFamily="34" charset="0"/>
              </a:rPr>
              <a:t>Social media is just one part of your wider marketing strategy</a:t>
            </a:r>
          </a:p>
          <a:p>
            <a:pPr marL="457200" indent="-457200">
              <a:lnSpc>
                <a:spcPct val="150000"/>
              </a:lnSpc>
              <a:buBlip>
                <a:blip r:embed="rId3"/>
              </a:buBlip>
            </a:pPr>
            <a:r>
              <a:rPr lang="en-US" sz="2000" dirty="0">
                <a:latin typeface="Lato" panose="020F0502020204030203" pitchFamily="34" charset="0"/>
                <a:cs typeface="Lato" panose="020F0502020204030203" pitchFamily="34" charset="0"/>
              </a:rPr>
              <a:t>Each social media platform has strengths and weaknesses – and not everything is right for social media. </a:t>
            </a:r>
          </a:p>
          <a:p>
            <a:pPr marL="457200" indent="-457200">
              <a:lnSpc>
                <a:spcPct val="150000"/>
              </a:lnSpc>
              <a:buBlip>
                <a:blip r:embed="rId3"/>
              </a:buBlip>
            </a:pPr>
            <a:r>
              <a:rPr lang="en-US" sz="2000" dirty="0">
                <a:latin typeface="Lato" panose="020F0502020204030203" pitchFamily="34" charset="0"/>
                <a:cs typeface="Lato" panose="020F0502020204030203" pitchFamily="34" charset="0"/>
              </a:rPr>
              <a:t>No matter your strategy, certain principles always apply</a:t>
            </a:r>
            <a:r>
              <a:rPr lang="en-GB" sz="2000" dirty="0">
                <a:latin typeface="Lato" panose="020F0502020204030203" pitchFamily="34" charset="0"/>
                <a:cs typeface="Lato" panose="020F0502020204030203" pitchFamily="34" charset="0"/>
              </a:rPr>
              <a:t>. Focus on consistency: get the basics right, and balance quality with quantity. Be responsive.</a:t>
            </a:r>
          </a:p>
          <a:p>
            <a:pPr marL="457200" indent="-457200">
              <a:lnSpc>
                <a:spcPct val="150000"/>
              </a:lnSpc>
              <a:buBlip>
                <a:blip r:embed="rId3"/>
              </a:buBlip>
            </a:pPr>
            <a:r>
              <a:rPr lang="en-GB" sz="2000" dirty="0">
                <a:latin typeface="Lato" panose="020F0502020204030203" pitchFamily="34" charset="0"/>
                <a:cs typeface="Lato" panose="020F0502020204030203" pitchFamily="34" charset="0"/>
              </a:rPr>
              <a:t>Marketing can be built into all areas of your museum’s work. Chat with your colleagues to identify how their work can support your organisation’s marketing and social media objectives.</a:t>
            </a:r>
          </a:p>
        </p:txBody>
      </p:sp>
    </p:spTree>
    <p:extLst>
      <p:ext uri="{BB962C8B-B14F-4D97-AF65-F5344CB8AC3E}">
        <p14:creationId xmlns:p14="http://schemas.microsoft.com/office/powerpoint/2010/main" val="2557328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F2C0DA-4BA8-CBD6-4701-246FBDFFD1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8EAE5F-612A-4145-64BA-D0AEBD6A86B2}"/>
              </a:ext>
            </a:extLst>
          </p:cNvPr>
          <p:cNvSpPr txBox="1">
            <a:spLocks noGrp="1"/>
          </p:cNvSpPr>
          <p:nvPr>
            <p:ph type="title" idx="4294967295"/>
          </p:nvPr>
        </p:nvSpPr>
        <p:spPr>
          <a:xfrm>
            <a:off x="539496" y="237744"/>
            <a:ext cx="6620256"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C70062"/>
                </a:solidFill>
                <a:effectLst/>
                <a:uLnTx/>
                <a:uFillTx/>
                <a:latin typeface="Lato" panose="020F0502020204030203" pitchFamily="34" charset="0"/>
                <a:ea typeface="+mn-ea"/>
                <a:cs typeface="Lato" panose="020F0502020204030203" pitchFamily="34" charset="0"/>
              </a:rPr>
              <a:t>Let’s talk about goals</a:t>
            </a:r>
          </a:p>
        </p:txBody>
      </p:sp>
      <p:sp>
        <p:nvSpPr>
          <p:cNvPr id="3" name="TextBox 2">
            <a:extLst>
              <a:ext uri="{FF2B5EF4-FFF2-40B4-BE49-F238E27FC236}">
                <a16:creationId xmlns:a16="http://schemas.microsoft.com/office/drawing/2014/main" id="{41DCEE66-AEEC-4809-5886-CA9CF3774A9D}"/>
              </a:ext>
            </a:extLst>
          </p:cNvPr>
          <p:cNvSpPr txBox="1"/>
          <p:nvPr/>
        </p:nvSpPr>
        <p:spPr>
          <a:xfrm>
            <a:off x="539496" y="1215477"/>
            <a:ext cx="12709365" cy="3494033"/>
          </a:xfrm>
          <a:prstGeom prst="rect">
            <a:avLst/>
          </a:prstGeom>
          <a:noFill/>
        </p:spPr>
        <p:txBody>
          <a:bodyPr wrap="square" rtlCol="0">
            <a:spAutoFit/>
          </a:bodyPr>
          <a:lstStyle/>
          <a:p>
            <a:pPr>
              <a:lnSpc>
                <a:spcPct val="150000"/>
              </a:lnSpc>
            </a:pPr>
            <a:r>
              <a:rPr lang="en-US" sz="2000" b="1" dirty="0">
                <a:latin typeface="Lato" panose="020F0502020204030203" pitchFamily="34" charset="0"/>
                <a:cs typeface="Lato" panose="020F0502020204030203" pitchFamily="34" charset="0"/>
              </a:rPr>
              <a:t>Social media can help you…</a:t>
            </a:r>
          </a:p>
          <a:p>
            <a:pPr marL="457200" indent="-457200">
              <a:lnSpc>
                <a:spcPct val="150000"/>
              </a:lnSpc>
              <a:buBlip>
                <a:blip r:embed="rId3"/>
              </a:buBlip>
            </a:pPr>
            <a:r>
              <a:rPr lang="en-US" sz="2000" dirty="0">
                <a:latin typeface="Lato" panose="020F0502020204030203" pitchFamily="34" charset="0"/>
                <a:cs typeface="Lato" panose="020F0502020204030203" pitchFamily="34" charset="0"/>
              </a:rPr>
              <a:t>Be discovered (attract new audiences)</a:t>
            </a:r>
          </a:p>
          <a:p>
            <a:pPr marL="457200" indent="-457200">
              <a:lnSpc>
                <a:spcPct val="150000"/>
              </a:lnSpc>
              <a:buBlip>
                <a:blip r:embed="rId3"/>
              </a:buBlip>
            </a:pPr>
            <a:r>
              <a:rPr lang="en-US" sz="2000" dirty="0">
                <a:latin typeface="Lato" panose="020F0502020204030203" pitchFamily="34" charset="0"/>
                <a:cs typeface="Lato" panose="020F0502020204030203" pitchFamily="34" charset="0"/>
              </a:rPr>
              <a:t>Build loyalty (appeal to existing audiences)</a:t>
            </a:r>
          </a:p>
          <a:p>
            <a:pPr marL="457200" indent="-457200">
              <a:lnSpc>
                <a:spcPct val="150000"/>
              </a:lnSpc>
              <a:buBlip>
                <a:blip r:embed="rId3"/>
              </a:buBlip>
            </a:pPr>
            <a:r>
              <a:rPr lang="en-US" sz="2000" dirty="0">
                <a:latin typeface="Lato" panose="020F0502020204030203" pitchFamily="34" charset="0"/>
                <a:cs typeface="Lato" panose="020F0502020204030203" pitchFamily="34" charset="0"/>
              </a:rPr>
              <a:t>Raise awareness (of your mission, values, collections, projects)</a:t>
            </a:r>
          </a:p>
          <a:p>
            <a:pPr marL="457200" indent="-457200">
              <a:lnSpc>
                <a:spcPct val="150000"/>
              </a:lnSpc>
              <a:buBlip>
                <a:blip r:embed="rId3"/>
              </a:buBlip>
            </a:pPr>
            <a:r>
              <a:rPr lang="en-US" sz="2000" dirty="0">
                <a:latin typeface="Lato" panose="020F0502020204030203" pitchFamily="34" charset="0"/>
                <a:cs typeface="Lato" panose="020F0502020204030203" pitchFamily="34" charset="0"/>
              </a:rPr>
              <a:t>Promote your offer (events, exhibitions, amenities, retail)</a:t>
            </a:r>
          </a:p>
          <a:p>
            <a:pPr marL="457200" indent="-457200">
              <a:lnSpc>
                <a:spcPct val="150000"/>
              </a:lnSpc>
              <a:buBlip>
                <a:blip r:embed="rId3"/>
              </a:buBlip>
            </a:pPr>
            <a:r>
              <a:rPr lang="en-US" sz="2000" dirty="0">
                <a:latin typeface="Lato" panose="020F0502020204030203" pitchFamily="34" charset="0"/>
                <a:cs typeface="Lato" panose="020F0502020204030203" pitchFamily="34" charset="0"/>
              </a:rPr>
              <a:t>Enhance your reputation (all of the above)</a:t>
            </a:r>
          </a:p>
          <a:p>
            <a:pPr>
              <a:lnSpc>
                <a:spcPct val="150000"/>
              </a:lnSpc>
            </a:pPr>
            <a:endParaRPr lang="en-GB" sz="1000" dirty="0">
              <a:latin typeface="Lato" panose="020F0502020204030203" pitchFamily="34" charset="0"/>
              <a:cs typeface="Lato" panose="020F0502020204030203" pitchFamily="34" charset="0"/>
            </a:endParaRPr>
          </a:p>
          <a:p>
            <a:pPr>
              <a:lnSpc>
                <a:spcPct val="150000"/>
              </a:lnSpc>
            </a:pPr>
            <a:r>
              <a:rPr lang="en-GB" sz="2000" dirty="0">
                <a:latin typeface="Lato" panose="020F0502020204030203" pitchFamily="34" charset="0"/>
                <a:cs typeface="Lato" panose="020F0502020204030203" pitchFamily="34" charset="0"/>
              </a:rPr>
              <a:t>All your actions on social media should be goal-oriented - but not everything should be a hard sell.</a:t>
            </a:r>
          </a:p>
        </p:txBody>
      </p:sp>
    </p:spTree>
    <p:extLst>
      <p:ext uri="{BB962C8B-B14F-4D97-AF65-F5344CB8AC3E}">
        <p14:creationId xmlns:p14="http://schemas.microsoft.com/office/powerpoint/2010/main" val="27145731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D00B9F-041B-1C35-AF15-D969B8B6699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364E386-E273-AC77-C572-B64287B9DC86}"/>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Understanding your audiences</a:t>
            </a:r>
            <a:endParaRPr lang="en-GB" dirty="0"/>
          </a:p>
        </p:txBody>
      </p:sp>
    </p:spTree>
    <p:extLst>
      <p:ext uri="{BB962C8B-B14F-4D97-AF65-F5344CB8AC3E}">
        <p14:creationId xmlns:p14="http://schemas.microsoft.com/office/powerpoint/2010/main" val="10969190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21B244-EA10-0B52-9DA1-651476EC43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982D39-0A3F-3C07-47B2-FA0194CDCB61}"/>
              </a:ext>
            </a:extLst>
          </p:cNvPr>
          <p:cNvSpPr txBox="1">
            <a:spLocks noGrp="1"/>
          </p:cNvSpPr>
          <p:nvPr>
            <p:ph type="title" idx="4294967295"/>
          </p:nvPr>
        </p:nvSpPr>
        <p:spPr>
          <a:xfrm>
            <a:off x="539495" y="237744"/>
            <a:ext cx="9021599"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C70062"/>
                </a:solidFill>
                <a:effectLst/>
                <a:uLnTx/>
                <a:uFillTx/>
                <a:latin typeface="Lato" panose="020F0502020204030203" pitchFamily="34" charset="0"/>
                <a:ea typeface="+mn-ea"/>
                <a:cs typeface="Lato" panose="020F0502020204030203" pitchFamily="34" charset="0"/>
              </a:rPr>
              <a:t>Give the people what they want</a:t>
            </a:r>
          </a:p>
        </p:txBody>
      </p:sp>
      <p:sp>
        <p:nvSpPr>
          <p:cNvPr id="3" name="TextBox 2">
            <a:extLst>
              <a:ext uri="{FF2B5EF4-FFF2-40B4-BE49-F238E27FC236}">
                <a16:creationId xmlns:a16="http://schemas.microsoft.com/office/drawing/2014/main" id="{33B52079-A9E0-E0E3-7141-B56F8F0ED248}"/>
              </a:ext>
            </a:extLst>
          </p:cNvPr>
          <p:cNvSpPr txBox="1"/>
          <p:nvPr/>
        </p:nvSpPr>
        <p:spPr>
          <a:xfrm>
            <a:off x="539495" y="1467123"/>
            <a:ext cx="11224137" cy="3724866"/>
          </a:xfrm>
          <a:prstGeom prst="rect">
            <a:avLst/>
          </a:prstGeom>
          <a:noFill/>
        </p:spPr>
        <p:txBody>
          <a:bodyPr wrap="square" rtlCol="0">
            <a:spAutoFit/>
          </a:bodyPr>
          <a:lstStyle/>
          <a:p>
            <a:pPr>
              <a:lnSpc>
                <a:spcPct val="150000"/>
              </a:lnSpc>
            </a:pPr>
            <a:r>
              <a:rPr lang="en-US" sz="2000" b="1" dirty="0">
                <a:latin typeface="Lato" panose="020F0502020204030203" pitchFamily="34" charset="0"/>
                <a:cs typeface="Lato" panose="020F0502020204030203" pitchFamily="34" charset="0"/>
              </a:rPr>
              <a:t>Why do we use social media? </a:t>
            </a:r>
          </a:p>
          <a:p>
            <a:pPr>
              <a:lnSpc>
                <a:spcPct val="150000"/>
              </a:lnSpc>
            </a:pPr>
            <a:r>
              <a:rPr lang="en-US" sz="2000" b="1" dirty="0">
                <a:latin typeface="Lato" panose="020F0502020204030203" pitchFamily="34" charset="0"/>
                <a:cs typeface="Lato" panose="020F0502020204030203" pitchFamily="34" charset="0"/>
              </a:rPr>
              <a:t>What motivates us to like, comment on, and repost content?</a:t>
            </a:r>
            <a:endParaRPr lang="en-US" sz="2000" dirty="0">
              <a:latin typeface="Lato" panose="020F0502020204030203" pitchFamily="34" charset="0"/>
              <a:cs typeface="Lato" panose="020F0502020204030203" pitchFamily="34" charset="0"/>
            </a:endParaRPr>
          </a:p>
          <a:p>
            <a:pPr marL="457200" indent="-457200">
              <a:lnSpc>
                <a:spcPct val="150000"/>
              </a:lnSpc>
              <a:buBlip>
                <a:blip r:embed="rId3"/>
              </a:buBlip>
            </a:pPr>
            <a:r>
              <a:rPr lang="en-US" sz="2000" dirty="0">
                <a:latin typeface="Lato" panose="020F0502020204030203" pitchFamily="34" charset="0"/>
                <a:cs typeface="Lato" panose="020F0502020204030203" pitchFamily="34" charset="0"/>
              </a:rPr>
              <a:t>We seek inspiration, entertainment, escapism, participation, information</a:t>
            </a:r>
          </a:p>
          <a:p>
            <a:pPr marL="457200" indent="-457200">
              <a:lnSpc>
                <a:spcPct val="150000"/>
              </a:lnSpc>
              <a:buBlip>
                <a:blip r:embed="rId3"/>
              </a:buBlip>
            </a:pPr>
            <a:r>
              <a:rPr lang="en-US" sz="2000" dirty="0">
                <a:latin typeface="Lato" panose="020F0502020204030203" pitchFamily="34" charset="0"/>
                <a:cs typeface="Lato" panose="020F0502020204030203" pitchFamily="34" charset="0"/>
              </a:rPr>
              <a:t>We want to feel seen, heard, involved, understood, and in on the joke – community</a:t>
            </a:r>
          </a:p>
          <a:p>
            <a:pPr marL="457200" indent="-457200">
              <a:lnSpc>
                <a:spcPct val="150000"/>
              </a:lnSpc>
              <a:buBlip>
                <a:blip r:embed="rId3"/>
              </a:buBlip>
            </a:pPr>
            <a:r>
              <a:rPr lang="en-US" sz="2000" dirty="0">
                <a:latin typeface="Lato" panose="020F0502020204030203" pitchFamily="34" charset="0"/>
                <a:cs typeface="Lato" panose="020F0502020204030203" pitchFamily="34" charset="0"/>
              </a:rPr>
              <a:t>We want to build relationships, feel a connection, and a sense of belonging – human stories</a:t>
            </a:r>
          </a:p>
          <a:p>
            <a:pPr marL="457200" indent="-457200">
              <a:lnSpc>
                <a:spcPct val="150000"/>
              </a:lnSpc>
              <a:buBlip>
                <a:blip r:embed="rId3"/>
              </a:buBlip>
            </a:pPr>
            <a:r>
              <a:rPr lang="en-US" sz="2000" dirty="0">
                <a:latin typeface="Lato" panose="020F0502020204030203" pitchFamily="34" charset="0"/>
                <a:cs typeface="Lato" panose="020F0502020204030203" pitchFamily="34" charset="0"/>
              </a:rPr>
              <a:t>We want authenticity and enthusiasm – a coherent personality</a:t>
            </a:r>
          </a:p>
          <a:p>
            <a:pPr>
              <a:lnSpc>
                <a:spcPct val="150000"/>
              </a:lnSpc>
            </a:pPr>
            <a:endParaRPr lang="en-US" sz="2000" dirty="0">
              <a:latin typeface="Lato" panose="020F0502020204030203" pitchFamily="34" charset="0"/>
              <a:cs typeface="Lato" panose="020F0502020204030203" pitchFamily="34" charset="0"/>
            </a:endParaRPr>
          </a:p>
          <a:p>
            <a:pPr>
              <a:lnSpc>
                <a:spcPct val="150000"/>
              </a:lnSpc>
            </a:pPr>
            <a:r>
              <a:rPr lang="en-US" sz="2000" dirty="0">
                <a:latin typeface="Lato" panose="020F0502020204030203" pitchFamily="34" charset="0"/>
                <a:cs typeface="Lato" panose="020F0502020204030203" pitchFamily="34" charset="0"/>
              </a:rPr>
              <a:t>Your goal is to always create content that a chunk of your audience feels passionately about. </a:t>
            </a:r>
          </a:p>
        </p:txBody>
      </p:sp>
    </p:spTree>
    <p:extLst>
      <p:ext uri="{BB962C8B-B14F-4D97-AF65-F5344CB8AC3E}">
        <p14:creationId xmlns:p14="http://schemas.microsoft.com/office/powerpoint/2010/main" val="8741188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02793-B0C1-99CA-78ED-39A5DF9806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1317D6-8356-1F99-2964-F7D1EC2842F8}"/>
              </a:ext>
            </a:extLst>
          </p:cNvPr>
          <p:cNvSpPr txBox="1">
            <a:spLocks noGrp="1"/>
          </p:cNvSpPr>
          <p:nvPr>
            <p:ph type="title" idx="4294967295"/>
          </p:nvPr>
        </p:nvSpPr>
        <p:spPr>
          <a:xfrm>
            <a:off x="539495" y="237744"/>
            <a:ext cx="9021599"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C70062"/>
                </a:solidFill>
                <a:effectLst/>
                <a:uLnTx/>
                <a:uFillTx/>
                <a:latin typeface="Lato" panose="020F0502020204030203" pitchFamily="34" charset="0"/>
                <a:ea typeface="+mn-ea"/>
                <a:cs typeface="Lato" panose="020F0502020204030203" pitchFamily="34" charset="0"/>
              </a:rPr>
              <a:t>Audience profiles</a:t>
            </a:r>
          </a:p>
        </p:txBody>
      </p:sp>
      <p:sp>
        <p:nvSpPr>
          <p:cNvPr id="3" name="TextBox 2">
            <a:extLst>
              <a:ext uri="{FF2B5EF4-FFF2-40B4-BE49-F238E27FC236}">
                <a16:creationId xmlns:a16="http://schemas.microsoft.com/office/drawing/2014/main" id="{06192DFF-B363-E717-B85E-6E3737FCD31A}"/>
              </a:ext>
            </a:extLst>
          </p:cNvPr>
          <p:cNvSpPr txBox="1"/>
          <p:nvPr/>
        </p:nvSpPr>
        <p:spPr>
          <a:xfrm>
            <a:off x="539495" y="1297341"/>
            <a:ext cx="10433305" cy="4728346"/>
          </a:xfrm>
          <a:prstGeom prst="rect">
            <a:avLst/>
          </a:prstGeom>
          <a:noFill/>
        </p:spPr>
        <p:txBody>
          <a:bodyPr wrap="square" rtlCol="0">
            <a:spAutoFit/>
          </a:bodyPr>
          <a:lstStyle/>
          <a:p>
            <a:pPr>
              <a:lnSpc>
                <a:spcPct val="150000"/>
              </a:lnSpc>
            </a:pPr>
            <a:r>
              <a:rPr lang="en-US" sz="2000" dirty="0">
                <a:latin typeface="Lato" panose="020F0502020204030203" pitchFamily="34" charset="0"/>
                <a:cs typeface="Lato" panose="020F0502020204030203" pitchFamily="34" charset="0"/>
              </a:rPr>
              <a:t>Start with key demographics/profiles that you’ve identified in your marketing plan. This may be a mix of new and existing audiences. </a:t>
            </a:r>
          </a:p>
          <a:p>
            <a:pPr>
              <a:lnSpc>
                <a:spcPct val="150000"/>
              </a:lnSpc>
            </a:pPr>
            <a:endParaRPr lang="en-US" sz="2000" dirty="0">
              <a:latin typeface="Lato" panose="020F0502020204030203" pitchFamily="34" charset="0"/>
              <a:cs typeface="Lato" panose="020F0502020204030203" pitchFamily="34" charset="0"/>
            </a:endParaRPr>
          </a:p>
          <a:p>
            <a:pPr>
              <a:lnSpc>
                <a:spcPct val="150000"/>
              </a:lnSpc>
            </a:pPr>
            <a:r>
              <a:rPr lang="en-US" sz="2000" dirty="0">
                <a:latin typeface="Lato" panose="020F0502020204030203" pitchFamily="34" charset="0"/>
                <a:cs typeface="Lato" panose="020F0502020204030203" pitchFamily="34" charset="0"/>
              </a:rPr>
              <a:t>Put yourself in their shoes. </a:t>
            </a:r>
          </a:p>
          <a:p>
            <a:pPr marL="914400" lvl="1" indent="-457200">
              <a:lnSpc>
                <a:spcPct val="150000"/>
              </a:lnSpc>
              <a:buBlip>
                <a:blip r:embed="rId3"/>
              </a:buBlip>
            </a:pPr>
            <a:r>
              <a:rPr lang="en-US" sz="2000" dirty="0">
                <a:latin typeface="Lato" panose="020F0502020204030203" pitchFamily="34" charset="0"/>
                <a:cs typeface="Lato" panose="020F0502020204030203" pitchFamily="34" charset="0"/>
              </a:rPr>
              <a:t>What do they want from a museum?</a:t>
            </a:r>
          </a:p>
          <a:p>
            <a:pPr marL="914400" lvl="1" indent="-457200">
              <a:lnSpc>
                <a:spcPct val="150000"/>
              </a:lnSpc>
              <a:buBlip>
                <a:blip r:embed="rId3"/>
              </a:buBlip>
            </a:pPr>
            <a:r>
              <a:rPr lang="en-US" sz="2000" dirty="0">
                <a:latin typeface="Lato" panose="020F0502020204030203" pitchFamily="34" charset="0"/>
                <a:cs typeface="Lato" panose="020F0502020204030203" pitchFamily="34" charset="0"/>
              </a:rPr>
              <a:t>Can you fulfil these wants?</a:t>
            </a:r>
          </a:p>
          <a:p>
            <a:pPr marL="914400" lvl="1" indent="-457200">
              <a:lnSpc>
                <a:spcPct val="150000"/>
              </a:lnSpc>
              <a:buBlip>
                <a:blip r:embed="rId3"/>
              </a:buBlip>
            </a:pPr>
            <a:r>
              <a:rPr lang="en-US" sz="2000" dirty="0">
                <a:latin typeface="Lato" panose="020F0502020204030203" pitchFamily="34" charset="0"/>
                <a:cs typeface="Lato" panose="020F0502020204030203" pitchFamily="34" charset="0"/>
              </a:rPr>
              <a:t>If so, can your social media accounts be used to communicate this?</a:t>
            </a:r>
          </a:p>
          <a:p>
            <a:pPr marL="914400" lvl="1" indent="-457200">
              <a:lnSpc>
                <a:spcPct val="150000"/>
              </a:lnSpc>
              <a:buBlip>
                <a:blip r:embed="rId3"/>
              </a:buBlip>
            </a:pPr>
            <a:endParaRPr lang="en-US" sz="2000" dirty="0">
              <a:latin typeface="Lato" panose="020F0502020204030203" pitchFamily="34" charset="0"/>
              <a:cs typeface="Lato" panose="020F0502020204030203" pitchFamily="34" charset="0"/>
            </a:endParaRPr>
          </a:p>
          <a:p>
            <a:pPr>
              <a:lnSpc>
                <a:spcPct val="150000"/>
              </a:lnSpc>
            </a:pPr>
            <a:r>
              <a:rPr lang="en-US" sz="2000" dirty="0">
                <a:latin typeface="Lato" panose="020F0502020204030203" pitchFamily="34" charset="0"/>
                <a:cs typeface="Lato" panose="020F0502020204030203" pitchFamily="34" charset="0"/>
              </a:rPr>
              <a:t>Unsure what your target audience wants? Do some market research!</a:t>
            </a:r>
          </a:p>
          <a:p>
            <a:pPr marL="914400" lvl="1" indent="-457200">
              <a:lnSpc>
                <a:spcPct val="150000"/>
              </a:lnSpc>
              <a:buBlip>
                <a:blip r:embed="rId3"/>
              </a:buBlip>
            </a:pPr>
            <a:endParaRPr lang="en-US" sz="2400" dirty="0">
              <a:latin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7371991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ADEBF-5B69-F535-7399-62C958B367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2FC47D-CE07-2994-2605-7EDFADFBDFC9}"/>
              </a:ext>
            </a:extLst>
          </p:cNvPr>
          <p:cNvSpPr txBox="1">
            <a:spLocks noGrp="1"/>
          </p:cNvSpPr>
          <p:nvPr>
            <p:ph type="title" idx="4294967295"/>
          </p:nvPr>
        </p:nvSpPr>
        <p:spPr>
          <a:xfrm>
            <a:off x="539495" y="237744"/>
            <a:ext cx="11652505"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C70062"/>
                </a:solidFill>
                <a:effectLst/>
                <a:uLnTx/>
                <a:uFillTx/>
                <a:latin typeface="Lato" panose="020F0502020204030203" pitchFamily="34" charset="0"/>
                <a:ea typeface="+mn-ea"/>
                <a:cs typeface="Lato" panose="020F0502020204030203" pitchFamily="34" charset="0"/>
              </a:rPr>
              <a:t>How to reach the right audiences</a:t>
            </a:r>
          </a:p>
        </p:txBody>
      </p:sp>
      <p:sp>
        <p:nvSpPr>
          <p:cNvPr id="3" name="TextBox 2">
            <a:extLst>
              <a:ext uri="{FF2B5EF4-FFF2-40B4-BE49-F238E27FC236}">
                <a16:creationId xmlns:a16="http://schemas.microsoft.com/office/drawing/2014/main" id="{CC1AE753-6CFF-68F6-B143-C7F49ED2E0F7}"/>
              </a:ext>
            </a:extLst>
          </p:cNvPr>
          <p:cNvSpPr txBox="1"/>
          <p:nvPr/>
        </p:nvSpPr>
        <p:spPr>
          <a:xfrm>
            <a:off x="539495" y="1387611"/>
            <a:ext cx="10880566" cy="4186531"/>
          </a:xfrm>
          <a:prstGeom prst="rect">
            <a:avLst/>
          </a:prstGeom>
          <a:noFill/>
        </p:spPr>
        <p:txBody>
          <a:bodyPr wrap="square" rtlCol="0">
            <a:spAutoFit/>
          </a:bodyPr>
          <a:lstStyle/>
          <a:p>
            <a:pPr marL="457200" indent="-457200">
              <a:lnSpc>
                <a:spcPct val="150000"/>
              </a:lnSpc>
              <a:buBlip>
                <a:blip r:embed="rId3"/>
              </a:buBlip>
            </a:pPr>
            <a:r>
              <a:rPr lang="en-US" sz="2000" dirty="0">
                <a:latin typeface="Lato" panose="020F0502020204030203" pitchFamily="34" charset="0"/>
                <a:cs typeface="Lato" panose="020F0502020204030203" pitchFamily="34" charset="0"/>
              </a:rPr>
              <a:t>What social media platforms do your target audiences use?</a:t>
            </a:r>
          </a:p>
          <a:p>
            <a:pPr marL="457200" indent="-457200">
              <a:lnSpc>
                <a:spcPct val="150000"/>
              </a:lnSpc>
              <a:buBlip>
                <a:blip r:embed="rId3"/>
              </a:buBlip>
            </a:pPr>
            <a:r>
              <a:rPr lang="en-US" sz="2000" dirty="0">
                <a:latin typeface="Lato" panose="020F0502020204030203" pitchFamily="34" charset="0"/>
                <a:cs typeface="Lato" panose="020F0502020204030203" pitchFamily="34" charset="0"/>
              </a:rPr>
              <a:t>Tap into existing audiences – engage with community pages, work with influencers, collaborate with community groups and local businesses</a:t>
            </a:r>
          </a:p>
          <a:p>
            <a:pPr marL="457200" indent="-457200">
              <a:lnSpc>
                <a:spcPct val="150000"/>
              </a:lnSpc>
              <a:buBlip>
                <a:blip r:embed="rId3"/>
              </a:buBlip>
            </a:pPr>
            <a:r>
              <a:rPr lang="en-US" sz="2000" dirty="0">
                <a:latin typeface="Lato" panose="020F0502020204030203" pitchFamily="34" charset="0"/>
                <a:cs typeface="Lato" panose="020F0502020204030203" pitchFamily="34" charset="0"/>
              </a:rPr>
              <a:t>Create aspirational content – your aim is to generate reposts, get recommended on news feeds, and become a talking point</a:t>
            </a:r>
          </a:p>
          <a:p>
            <a:pPr marL="457200" indent="-457200">
              <a:lnSpc>
                <a:spcPct val="150000"/>
              </a:lnSpc>
              <a:buBlip>
                <a:blip r:embed="rId3"/>
              </a:buBlip>
            </a:pPr>
            <a:r>
              <a:rPr lang="en-US" sz="2000" dirty="0">
                <a:latin typeface="Lato" panose="020F0502020204030203" pitchFamily="34" charset="0"/>
                <a:cs typeface="Lato" panose="020F0502020204030203" pitchFamily="34" charset="0"/>
              </a:rPr>
              <a:t>Social media advertising – low-cost targeting with in-depth reporting</a:t>
            </a:r>
          </a:p>
          <a:p>
            <a:pPr marL="457200" indent="-457200">
              <a:lnSpc>
                <a:spcPct val="150000"/>
              </a:lnSpc>
              <a:buBlip>
                <a:blip r:embed="rId3"/>
              </a:buBlip>
            </a:pPr>
            <a:r>
              <a:rPr lang="en-US" sz="2000" dirty="0">
                <a:latin typeface="Lato" panose="020F0502020204030203" pitchFamily="34" charset="0"/>
                <a:cs typeface="Lato" panose="020F0502020204030203" pitchFamily="34" charset="0"/>
              </a:rPr>
              <a:t>Create discoverable content – work with the algorithms, and consider search engine optimization (SEO)</a:t>
            </a:r>
          </a:p>
          <a:p>
            <a:pPr marL="457200" indent="-457200">
              <a:lnSpc>
                <a:spcPct val="150000"/>
              </a:lnSpc>
              <a:buBlip>
                <a:blip r:embed="rId3"/>
              </a:buBlip>
            </a:pPr>
            <a:endParaRPr lang="en-US" sz="2000" dirty="0">
              <a:latin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7566061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2566</Words>
  <Application>Microsoft Office PowerPoint</Application>
  <PresentationFormat>Widescreen</PresentationFormat>
  <Paragraphs>225</Paragraphs>
  <Slides>27</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Aptos</vt:lpstr>
      <vt:lpstr>Aptos Display</vt:lpstr>
      <vt:lpstr>Arial</vt:lpstr>
      <vt:lpstr>Lato</vt:lpstr>
      <vt:lpstr>Office Theme</vt:lpstr>
      <vt:lpstr>Making the most of your social media</vt:lpstr>
      <vt:lpstr>This Lunch &amp; Learn will help you to:</vt:lpstr>
      <vt:lpstr>Thinking Strategically</vt:lpstr>
      <vt:lpstr>Strategy</vt:lpstr>
      <vt:lpstr>Let’s talk about goals</vt:lpstr>
      <vt:lpstr>Understanding your audiences</vt:lpstr>
      <vt:lpstr>Give the people what they want</vt:lpstr>
      <vt:lpstr>Audience profiles</vt:lpstr>
      <vt:lpstr>How to reach the right audiences</vt:lpstr>
      <vt:lpstr>Social media as a search engine</vt:lpstr>
      <vt:lpstr>Creating compelling content</vt:lpstr>
      <vt:lpstr>Strengths and skills</vt:lpstr>
      <vt:lpstr>PowerPoint Presentation</vt:lpstr>
      <vt:lpstr>PowerPoint Presentation</vt:lpstr>
      <vt:lpstr>PowerPoint Presentation</vt:lpstr>
      <vt:lpstr>PowerPoint Presentation</vt:lpstr>
      <vt:lpstr>PowerPoint Presentation</vt:lpstr>
      <vt:lpstr>PowerPoint Presentation</vt:lpstr>
      <vt:lpstr>Your aim: get people to stop scrolling!</vt:lpstr>
      <vt:lpstr>Your aim: get people to stop scrolling!</vt:lpstr>
      <vt:lpstr>PowerPoint Presentation</vt:lpstr>
      <vt:lpstr>Promoting events</vt:lpstr>
      <vt:lpstr>Video content - showcasing your skills</vt:lpstr>
      <vt:lpstr>Video content - Influencers</vt:lpstr>
      <vt:lpstr>Evaluating Your Impact</vt:lpstr>
      <vt:lpstr>Evaluating your impact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Joe Setch</dc:creator>
  <cp:lastModifiedBy>Joe Setch</cp:lastModifiedBy>
  <cp:revision>12</cp:revision>
  <dcterms:created xsi:type="dcterms:W3CDTF">2026-04-16T12:07:38Z</dcterms:created>
  <dcterms:modified xsi:type="dcterms:W3CDTF">2026-05-01T10:52:40Z</dcterms:modified>
</cp:coreProperties>
</file>